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2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78" r:id="rId5"/>
    <p:sldId id="279" r:id="rId6"/>
    <p:sldId id="264" r:id="rId7"/>
    <p:sldId id="280" r:id="rId8"/>
    <p:sldId id="281" r:id="rId9"/>
    <p:sldId id="291" r:id="rId10"/>
    <p:sldId id="271" r:id="rId11"/>
    <p:sldId id="282" r:id="rId12"/>
    <p:sldId id="283" r:id="rId13"/>
    <p:sldId id="284" r:id="rId14"/>
    <p:sldId id="285" r:id="rId15"/>
    <p:sldId id="292" r:id="rId16"/>
    <p:sldId id="286" r:id="rId17"/>
  </p:sldIdLst>
  <p:sldSz cx="12192000" cy="6858000"/>
  <p:notesSz cx="6858000" cy="9144000"/>
  <p:embeddedFontLst>
    <p:embeddedFont>
      <p:font typeface="Calibri" panose="020F0502020204030204" pitchFamily="34" charset="0"/>
      <p:regular r:id="rId21"/>
    </p:embeddedFont>
    <p:embeddedFont>
      <p:font typeface="华文细黑" panose="02010600040101010101" pitchFamily="2" charset="-122"/>
      <p:regular r:id="rId22"/>
    </p:embeddedFont>
    <p:embeddedFont>
      <p:font typeface="华文新魏" panose="02010800040101010101" pitchFamily="2" charset="-122"/>
      <p:regular r:id="rId23"/>
    </p:embeddedFont>
    <p:embeddedFont>
      <p:font typeface="等线" panose="02010600030101010101" pitchFamily="2" charset="-122"/>
      <p:regular r:id="rId24"/>
    </p:embeddedFont>
    <p:embeddedFont>
      <p:font typeface="微软雅黑" panose="020B0503020204020204" charset="-122"/>
      <p:regular r:id="rId25"/>
    </p:embeddedFont>
    <p:embeddedFont>
      <p:font typeface="华文楷体" panose="02010600040101010101" pitchFamily="2" charset="-122"/>
      <p:regular r:id="rId26"/>
    </p:embeddedFont>
    <p:embeddedFont>
      <p:font typeface="楷体" panose="02010609060101010101" charset="-122"/>
      <p:regular r:id="rId27"/>
    </p:embeddedFont>
    <p:embeddedFont>
      <p:font typeface="Calibri Light" panose="020F0302020204030204" charset="0"/>
      <p:regular r:id="rId28"/>
      <p:italic r:id="rId29"/>
    </p:embeddedFont>
  </p:embeddedFontLst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5E5EAB"/>
    <a:srgbClr val="0000FF"/>
    <a:srgbClr val="0066FF"/>
    <a:srgbClr val="154D85"/>
    <a:srgbClr val="43CEA2"/>
    <a:srgbClr val="185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25E4801-1C38-4D77-9120-7DF1187F9086}" styleName="{3df5674c-423c-4b09-9562-943c5d9100b6}">
    <a:wholeTbl>
      <a:tcTxStyle>
        <a:fontRef idx="none">
          <a:prstClr val="black"/>
        </a:fontRef>
      </a:tcTxStyle>
      <a:tcStyle>
        <a:tcBdr>
          <a:left>
            <a:ln w="19050" cmpd="sng">
              <a:solidFill>
                <a:srgbClr val="ACCFF6"/>
              </a:solidFill>
            </a:ln>
          </a:left>
          <a:right>
            <a:ln w="19050" cmpd="sng">
              <a:solidFill>
                <a:srgbClr val="ACCFF6"/>
              </a:solidFill>
            </a:ln>
          </a:right>
          <a:top>
            <a:ln w="19050" cmpd="sng">
              <a:solidFill>
                <a:srgbClr val="ACCFF6"/>
              </a:solidFill>
            </a:ln>
          </a:top>
          <a:bottom>
            <a:ln w="19050" cmpd="sng">
              <a:solidFill>
                <a:srgbClr val="ACCFF6"/>
              </a:solidFill>
            </a:ln>
          </a:bottom>
          <a:insideV>
            <a:ln w="19050" cmpd="sng">
              <a:solidFill>
                <a:srgbClr val="ACCFF6"/>
              </a:solidFill>
            </a:ln>
          </a:insideV>
        </a:tcBdr>
        <a:fill>
          <a:solidFill>
            <a:srgbClr val="FFFFFF"/>
          </a:solidFill>
        </a:fill>
      </a:tcStyle>
    </a:wholeTbl>
    <a:band1V>
      <a:tcTxStyle>
        <a:fontRef idx="none">
          <a:prstClr val="black"/>
        </a:fontRef>
      </a:tcTxStyle>
      <a:tcStyle>
        <a:tcBdr/>
        <a:fill>
          <a:solidFill>
            <a:srgbClr val="DFEDFC"/>
          </a:solidFill>
        </a:fill>
      </a:tcStyle>
    </a:band1V>
    <a:firstCol>
      <a:tcTxStyle>
        <a:fontRef idx="none">
          <a:prstClr val="black"/>
        </a:fontRef>
      </a:tcTxStyle>
      <a:tcStyle>
        <a:tcBdr>
          <a:right>
            <a:ln w="19050" cmpd="sng">
              <a:solidFill>
                <a:srgbClr val="FFFFFF"/>
              </a:solidFill>
            </a:ln>
          </a:right>
          <a:insideH>
            <a:ln w="19050" cmpd="sng">
              <a:solidFill>
                <a:srgbClr val="FFFFFF"/>
              </a:solidFill>
            </a:ln>
          </a:insideH>
        </a:tcBdr>
        <a:fill>
          <a:solidFill>
            <a:srgbClr val="ACCFF6"/>
          </a:solidFill>
        </a:fill>
      </a:tcStyle>
    </a:firstCol>
    <a:firstRow>
      <a:tcTxStyle>
        <a:fontRef idx="none">
          <a:prstClr val="black"/>
        </a:fontRef>
      </a:tcTxStyle>
      <a:tcStyle>
        <a:tcBdr>
          <a:bottom>
            <a:ln w="19050" cmpd="sng">
              <a:solidFill>
                <a:srgbClr val="FFFFFF"/>
              </a:solidFill>
            </a:ln>
          </a:bottom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83B7F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68.xml"/><Relationship Id="rId3" Type="http://schemas.openxmlformats.org/officeDocument/2006/relationships/slide" Target="slides/slide1.xml"/><Relationship Id="rId29" Type="http://schemas.openxmlformats.org/officeDocument/2006/relationships/font" Target="fonts/font9.fntdata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.xml"/><Relationship Id="rId7" Type="http://schemas.openxmlformats.org/officeDocument/2006/relationships/image" Target="../media/image2.jpe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.jpeg"/><Relationship Id="rId10" Type="http://schemas.openxmlformats.org/officeDocument/2006/relationships/notesSlide" Target="../notesSlides/notesSlide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image" Target="../media/image23.sv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7.xml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4.svg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7" Type="http://schemas.openxmlformats.org/officeDocument/2006/relationships/slideLayout" Target="../slideLayouts/slideLayout1.xml"/><Relationship Id="rId26" Type="http://schemas.openxmlformats.org/officeDocument/2006/relationships/image" Target="../media/image10.png"/><Relationship Id="rId25" Type="http://schemas.openxmlformats.org/officeDocument/2006/relationships/tags" Target="../tags/tag37.xml"/><Relationship Id="rId24" Type="http://schemas.openxmlformats.org/officeDocument/2006/relationships/tags" Target="../tags/tag36.xml"/><Relationship Id="rId23" Type="http://schemas.openxmlformats.org/officeDocument/2006/relationships/image" Target="../media/image9.png"/><Relationship Id="rId22" Type="http://schemas.openxmlformats.org/officeDocument/2006/relationships/image" Target="../media/image8.png"/><Relationship Id="rId21" Type="http://schemas.openxmlformats.org/officeDocument/2006/relationships/tags" Target="../tags/tag35.xml"/><Relationship Id="rId20" Type="http://schemas.openxmlformats.org/officeDocument/2006/relationships/tags" Target="../tags/tag34.xml"/><Relationship Id="rId2" Type="http://schemas.openxmlformats.org/officeDocument/2006/relationships/image" Target="../media/image4.svg"/><Relationship Id="rId19" Type="http://schemas.openxmlformats.org/officeDocument/2006/relationships/tags" Target="../tags/tag33.xml"/><Relationship Id="rId18" Type="http://schemas.openxmlformats.org/officeDocument/2006/relationships/tags" Target="../tags/tag32.xml"/><Relationship Id="rId17" Type="http://schemas.openxmlformats.org/officeDocument/2006/relationships/tags" Target="../tags/tag31.xml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image" Target="../media/image7.png"/><Relationship Id="rId12" Type="http://schemas.openxmlformats.org/officeDocument/2006/relationships/tags" Target="../tags/tag27.xml"/><Relationship Id="rId11" Type="http://schemas.openxmlformats.org/officeDocument/2006/relationships/image" Target="../media/image6.jpeg"/><Relationship Id="rId10" Type="http://schemas.openxmlformats.org/officeDocument/2006/relationships/tags" Target="../tags/tag26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7" Type="http://schemas.openxmlformats.org/officeDocument/2006/relationships/slideLayout" Target="../slideLayouts/slideLayout1.xml"/><Relationship Id="rId26" Type="http://schemas.openxmlformats.org/officeDocument/2006/relationships/image" Target="../media/image16.png"/><Relationship Id="rId25" Type="http://schemas.openxmlformats.org/officeDocument/2006/relationships/image" Target="../media/image15.png"/><Relationship Id="rId24" Type="http://schemas.openxmlformats.org/officeDocument/2006/relationships/image" Target="../media/image14.png"/><Relationship Id="rId23" Type="http://schemas.openxmlformats.org/officeDocument/2006/relationships/image" Target="../media/image13.png"/><Relationship Id="rId22" Type="http://schemas.openxmlformats.org/officeDocument/2006/relationships/image" Target="../media/image12.png"/><Relationship Id="rId21" Type="http://schemas.openxmlformats.org/officeDocument/2006/relationships/image" Target="../media/image11.png"/><Relationship Id="rId20" Type="http://schemas.openxmlformats.org/officeDocument/2006/relationships/tags" Target="../tags/tag55.xml"/><Relationship Id="rId2" Type="http://schemas.openxmlformats.org/officeDocument/2006/relationships/image" Target="../media/image4.svg"/><Relationship Id="rId19" Type="http://schemas.openxmlformats.org/officeDocument/2006/relationships/tags" Target="../tags/tag54.xml"/><Relationship Id="rId18" Type="http://schemas.openxmlformats.org/officeDocument/2006/relationships/tags" Target="../tags/tag53.xml"/><Relationship Id="rId17" Type="http://schemas.openxmlformats.org/officeDocument/2006/relationships/tags" Target="../tags/tag52.xml"/><Relationship Id="rId16" Type="http://schemas.openxmlformats.org/officeDocument/2006/relationships/tags" Target="../tags/tag51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3" Type="http://schemas.openxmlformats.org/officeDocument/2006/relationships/image" Target="../media/image17.jpe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3" Type="http://schemas.openxmlformats.org/officeDocument/2006/relationships/tags" Target="../tags/tag56.xml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755322" y="1010158"/>
            <a:ext cx="8475827" cy="218806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4800" b="1" dirty="0">
                <a:solidFill>
                  <a:srgbClr val="0066FF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赞助方案</a:t>
            </a:r>
            <a:endParaRPr lang="en-US" altLang="zh-CN" sz="4800" b="1" dirty="0">
              <a:solidFill>
                <a:srgbClr val="0066FF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dirty="0">
                <a:solidFill>
                  <a:srgbClr val="0066FF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2026</a:t>
            </a:r>
            <a:r>
              <a:rPr lang="zh-CN" altLang="en-US" sz="3200" dirty="0">
                <a:solidFill>
                  <a:srgbClr val="0066FF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化工新材料及精细化工大会暨展览会</a:t>
            </a:r>
            <a:endParaRPr lang="zh-CN" altLang="en-US" sz="7200" dirty="0">
              <a:solidFill>
                <a:srgbClr val="0066FF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  <p:pic>
        <p:nvPicPr>
          <p:cNvPr id="2" name="图片 1" descr="徽标, 图标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9" y="268693"/>
            <a:ext cx="875881" cy="303354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731027" y="4611103"/>
            <a:ext cx="3290723" cy="1701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 algn="l">
              <a:lnSpc>
                <a:spcPct val="160000"/>
              </a:lnSpc>
              <a:buFont typeface="Wingdings" panose="05000000000000000000" charset="0"/>
              <a:buChar char="n"/>
            </a:pPr>
            <a:r>
              <a:rPr lang="zh-CN" altLang="en-US" sz="1600" b="1" dirty="0">
                <a:solidFill>
                  <a:srgbClr val="0000FF"/>
                </a:solidFill>
                <a:effectLst/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氟系列活动</a:t>
            </a:r>
            <a:endParaRPr lang="en-US" altLang="zh-CN" sz="1600" b="1" i="0" dirty="0">
              <a:solidFill>
                <a:srgbClr val="0000FF"/>
              </a:solidFill>
              <a:effectLst/>
              <a:latin typeface="阿里巴巴普惠体" panose="00020600040101010101" pitchFamily="18" charset="-122"/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 algn="l">
              <a:lnSpc>
                <a:spcPct val="160000"/>
              </a:lnSpc>
              <a:buFont typeface="Wingdings" panose="05000000000000000000" charset="0"/>
              <a:buChar char="n"/>
            </a:pPr>
            <a:r>
              <a:rPr lang="zh-CN" altLang="en-US" sz="1600" b="1" dirty="0">
                <a:solidFill>
                  <a:srgbClr val="0000FF"/>
                </a:solidFill>
                <a:effectLst/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硅系列活动</a:t>
            </a:r>
            <a:endParaRPr lang="zh-CN" altLang="en-US" sz="1600" b="1" dirty="0">
              <a:solidFill>
                <a:srgbClr val="0000FF"/>
              </a:solidFill>
              <a:effectLst/>
              <a:latin typeface="阿里巴巴普惠体" panose="00020600040101010101" pitchFamily="18" charset="-122"/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 algn="l">
              <a:lnSpc>
                <a:spcPct val="160000"/>
              </a:lnSpc>
              <a:buFont typeface="Wingdings" panose="05000000000000000000" charset="0"/>
              <a:buChar char="n"/>
            </a:pPr>
            <a:r>
              <a:rPr lang="zh-CN" altLang="en-US" sz="1600" b="1" dirty="0">
                <a:solidFill>
                  <a:srgbClr val="0000FF"/>
                </a:solidFill>
                <a:effectLst/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环氧树脂系列活动</a:t>
            </a:r>
            <a:endParaRPr lang="en-US" altLang="zh-CN" sz="1600" b="1" dirty="0">
              <a:solidFill>
                <a:srgbClr val="0000FF"/>
              </a:solidFill>
              <a:effectLst/>
              <a:latin typeface="阿里巴巴普惠体" panose="00020600040101010101" pitchFamily="18" charset="-122"/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 algn="l">
              <a:lnSpc>
                <a:spcPct val="160000"/>
              </a:lnSpc>
              <a:buFont typeface="Wingdings" panose="05000000000000000000" charset="0"/>
              <a:buChar char="n"/>
            </a:pPr>
            <a:r>
              <a:rPr lang="zh-CN" altLang="en-US" sz="1600" b="1" i="0" dirty="0">
                <a:solidFill>
                  <a:srgbClr val="0000FF"/>
                </a:solidFill>
                <a:effectLst/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丙烯酸及酯系列活动</a:t>
            </a:r>
            <a:endParaRPr lang="zh-CN" altLang="en-US" sz="1600" b="1" i="0" dirty="0">
              <a:solidFill>
                <a:srgbClr val="0000FF"/>
              </a:solidFill>
              <a:effectLst/>
              <a:latin typeface="阿里巴巴普惠体" panose="00020600040101010101" pitchFamily="18" charset="-122"/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37779" y="4718196"/>
            <a:ext cx="4300855" cy="863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2026</a:t>
            </a:r>
            <a:r>
              <a:rPr lang="zh-CN" altLang="en-US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</a:t>
            </a:r>
            <a:r>
              <a:rPr lang="en-US" altLang="zh-CN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r>
              <a:rPr lang="zh-CN" altLang="en-US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</a:t>
            </a:r>
            <a:r>
              <a:rPr lang="en-US" altLang="zh-CN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13-15</a:t>
            </a:r>
            <a:r>
              <a:rPr lang="zh-CN" altLang="en-US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日</a:t>
            </a:r>
            <a:endParaRPr lang="en-US" altLang="zh-CN" b="1" dirty="0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江苏</a:t>
            </a:r>
            <a:r>
              <a:rPr lang="en-US" altLang="zh-CN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·</a:t>
            </a:r>
            <a:r>
              <a:rPr lang="zh-CN" altLang="en-US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苏州</a:t>
            </a:r>
            <a:endParaRPr lang="zh-CN" altLang="en-US" b="1" dirty="0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05" name="组合 104"/>
          <p:cNvGrpSpPr/>
          <p:nvPr>
            <p:custDataLst>
              <p:tags r:id="rId4"/>
            </p:custDataLst>
          </p:nvPr>
        </p:nvGrpSpPr>
        <p:grpSpPr>
          <a:xfrm>
            <a:off x="8343265" y="347980"/>
            <a:ext cx="3848735" cy="5971540"/>
            <a:chOff x="4143" y="2221"/>
            <a:chExt cx="10713" cy="14700"/>
          </a:xfrm>
        </p:grpSpPr>
        <p:sp>
          <p:nvSpPr>
            <p:cNvPr id="106" name="对角圆角矩形 105"/>
            <p:cNvSpPr/>
            <p:nvPr>
              <p:custDataLst>
                <p:tags r:id="rId5"/>
              </p:custDataLst>
            </p:nvPr>
          </p:nvSpPr>
          <p:spPr>
            <a:xfrm>
              <a:off x="4143" y="2221"/>
              <a:ext cx="9856" cy="13981"/>
            </a:xfrm>
            <a:prstGeom prst="round2DiagRect">
              <a:avLst>
                <a:gd name="adj1" fmla="val 22507"/>
                <a:gd name="adj2" fmla="val 0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7" name="图片 106" descr="E:/设计图片素材/guillaume-briard-CJp8wVjGZ88-unsplash.jpgguillaume-briard-CJp8wVjGZ88-unsplash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 l="2805" r="2805"/>
            <a:stretch>
              <a:fillRect/>
            </a:stretch>
          </p:blipFill>
          <p:spPr>
            <a:xfrm>
              <a:off x="4924" y="2857"/>
              <a:ext cx="9932" cy="14064"/>
            </a:xfrm>
            <a:prstGeom prst="round2DiagRect">
              <a:avLst>
                <a:gd name="adj1" fmla="val 15840"/>
                <a:gd name="adj2" fmla="val 0"/>
              </a:avLst>
            </a:prstGeom>
            <a:ln w="6350" cap="flat" cmpd="sng" algn="ctr">
              <a:solidFill>
                <a:schemeClr val="tx1">
                  <a:lumMod val="100000"/>
                  <a:alpha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8100" dir="2700000" algn="tl" rotWithShape="0">
                <a:schemeClr val="tx1">
                  <a:alpha val="20000"/>
                </a:schemeClr>
              </a:outerShdw>
            </a:effectLst>
          </p:spPr>
        </p:pic>
      </p:grpSp>
      <p:sp>
        <p:nvSpPr>
          <p:cNvPr id="149" name="文本框 148"/>
          <p:cNvSpPr txBox="1"/>
          <p:nvPr>
            <p:custDataLst>
              <p:tags r:id="rId8"/>
            </p:custDataLst>
          </p:nvPr>
        </p:nvSpPr>
        <p:spPr>
          <a:xfrm>
            <a:off x="6346542" y="4718196"/>
            <a:ext cx="3187065" cy="21221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 algn="l">
              <a:lnSpc>
                <a:spcPct val="160000"/>
              </a:lnSpc>
              <a:buFont typeface="Wingdings" panose="05000000000000000000" charset="0"/>
              <a:buChar char="n"/>
            </a:pPr>
            <a:r>
              <a:rPr lang="zh-CN" altLang="en-US" sz="1600" b="1" dirty="0">
                <a:solidFill>
                  <a:srgbClr val="0000FF"/>
                </a:solidFill>
                <a:effectLst/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半导体</a:t>
            </a:r>
            <a:endParaRPr lang="en-US" altLang="zh-CN" sz="1600" b="1" i="0" dirty="0">
              <a:solidFill>
                <a:srgbClr val="0000FF"/>
              </a:solidFill>
              <a:effectLst/>
              <a:latin typeface="阿里巴巴普惠体" panose="00020600040101010101" pitchFamily="18" charset="-122"/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 algn="l">
              <a:lnSpc>
                <a:spcPct val="160000"/>
              </a:lnSpc>
              <a:buFont typeface="Wingdings" panose="05000000000000000000" charset="0"/>
              <a:buChar char="n"/>
            </a:pPr>
            <a:r>
              <a:rPr lang="zh-CN" altLang="en-US" sz="1600" b="1" dirty="0">
                <a:solidFill>
                  <a:srgbClr val="0000FF"/>
                </a:solidFill>
                <a:effectLst/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特种工程塑料</a:t>
            </a:r>
            <a:endParaRPr lang="zh-CN" altLang="en-US" sz="1600" b="1" dirty="0">
              <a:solidFill>
                <a:srgbClr val="0000FF"/>
              </a:solidFill>
              <a:effectLst/>
              <a:latin typeface="阿里巴巴普惠体" panose="00020600040101010101" pitchFamily="18" charset="-122"/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 algn="l">
              <a:lnSpc>
                <a:spcPct val="160000"/>
              </a:lnSpc>
              <a:buFont typeface="Wingdings" panose="05000000000000000000" charset="0"/>
              <a:buChar char="n"/>
            </a:pPr>
            <a:r>
              <a:rPr lang="zh-CN" altLang="en-US" sz="1600" b="1" dirty="0">
                <a:solidFill>
                  <a:srgbClr val="0000FF"/>
                </a:solidFill>
                <a:effectLst/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乙烯及高端下游</a:t>
            </a:r>
            <a:endParaRPr lang="en-US" altLang="zh-CN" sz="1600" b="1" dirty="0">
              <a:solidFill>
                <a:srgbClr val="0000FF"/>
              </a:solidFill>
              <a:effectLst/>
              <a:latin typeface="阿里巴巴普惠体" panose="00020600040101010101" pitchFamily="18" charset="-122"/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marL="342900" indent="-342900" algn="l">
              <a:lnSpc>
                <a:spcPct val="160000"/>
              </a:lnSpc>
              <a:buFont typeface="Wingdings" panose="05000000000000000000" charset="0"/>
              <a:buChar char="n"/>
            </a:pPr>
            <a:r>
              <a:rPr lang="zh-CN" altLang="en-US" sz="1600" b="1" i="0" dirty="0">
                <a:solidFill>
                  <a:srgbClr val="0000FF"/>
                </a:solidFill>
                <a:effectLst/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表面活性剂</a:t>
            </a:r>
            <a:endParaRPr lang="zh-CN" altLang="en-US" sz="1600" b="1" i="0" dirty="0">
              <a:solidFill>
                <a:srgbClr val="0000FF"/>
              </a:solidFill>
              <a:effectLst/>
              <a:latin typeface="阿里巴巴普惠体" panose="00020600040101010101" pitchFamily="18" charset="-122"/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0556" y="3663923"/>
            <a:ext cx="3756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2026</a:t>
            </a:r>
            <a:r>
              <a:rPr lang="zh-CN" altLang="en-US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亚洲硅业科技大会及展览会</a:t>
            </a:r>
            <a:endParaRPr lang="en-US" altLang="zh-CN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2026</a:t>
            </a:r>
            <a:r>
              <a:rPr lang="zh-CN" altLang="en-US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全国催化及催化剂博览会</a:t>
            </a:r>
            <a:endParaRPr lang="zh-CN" altLang="en-US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37779" y="380242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同期展览会</a:t>
            </a:r>
            <a:endParaRPr lang="zh-CN" altLang="en-US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形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095" t="2865" r="139" b="41580"/>
          <a:stretch>
            <a:fillRect/>
          </a:stretch>
        </p:blipFill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148189"/>
            <a:ext cx="12192000" cy="6561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72085" y="218440"/>
            <a:ext cx="73406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0" dirty="0">
                <a:gradFill>
                  <a:gsLst>
                    <a:gs pos="33000">
                      <a:srgbClr val="43CEA2"/>
                    </a:gs>
                    <a:gs pos="95000">
                      <a:srgbClr val="185A9D"/>
                    </a:gs>
                  </a:gsLst>
                  <a:lin ang="8100000" scaled="1"/>
                </a:gradFill>
                <a:effectLst/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09</a:t>
            </a:r>
            <a:endParaRPr lang="en-US" altLang="zh-CN" sz="2800" i="0" dirty="0">
              <a:gradFill>
                <a:gsLst>
                  <a:gs pos="33000">
                    <a:srgbClr val="43CEA2"/>
                  </a:gs>
                  <a:gs pos="95000">
                    <a:srgbClr val="185A9D"/>
                  </a:gs>
                </a:gsLst>
                <a:lin ang="8100000" scaled="1"/>
              </a:gradFill>
              <a:effectLst/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88695" y="740410"/>
            <a:ext cx="10479405" cy="582513"/>
            <a:chOff x="437" y="2672"/>
            <a:chExt cx="19200" cy="1493"/>
          </a:xfrm>
        </p:grpSpPr>
        <p:sp>
          <p:nvSpPr>
            <p:cNvPr id="8" name="矩形 7"/>
            <p:cNvSpPr/>
            <p:nvPr/>
          </p:nvSpPr>
          <p:spPr>
            <a:xfrm>
              <a:off x="437" y="2672"/>
              <a:ext cx="19200" cy="1492"/>
            </a:xfrm>
            <a:prstGeom prst="rect">
              <a:avLst/>
            </a:prstGeom>
            <a:gradFill>
              <a:gsLst>
                <a:gs pos="11000">
                  <a:srgbClr val="43CEA2">
                    <a:alpha val="61000"/>
                  </a:srgbClr>
                </a:gs>
                <a:gs pos="95000">
                  <a:srgbClr val="185A9D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04" y="2985"/>
              <a:ext cx="17009" cy="11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钻石赞助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  30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万元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64845" y="255270"/>
            <a:ext cx="2526665" cy="5162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2400" b="1" dirty="0">
                <a:solidFill>
                  <a:srgbClr val="185A9D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综合赞助</a:t>
            </a:r>
            <a:endParaRPr lang="zh-CN" altLang="en-US" sz="2400" b="1" dirty="0">
              <a:solidFill>
                <a:srgbClr val="185A9D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  <p:graphicFrame>
        <p:nvGraphicFramePr>
          <p:cNvPr id="18" name="表格 17"/>
          <p:cNvGraphicFramePr/>
          <p:nvPr>
            <p:custDataLst>
              <p:tags r:id="rId4"/>
            </p:custDataLst>
          </p:nvPr>
        </p:nvGraphicFramePr>
        <p:xfrm>
          <a:off x="1002665" y="1344930"/>
          <a:ext cx="10465435" cy="5188585"/>
        </p:xfrm>
        <a:graphic>
          <a:graphicData uri="http://schemas.openxmlformats.org/drawingml/2006/table">
            <a:tbl>
              <a:tblPr firstRow="1" firstCol="1" bandCol="1">
                <a:tableStyleId>{925E4801-1C38-4D77-9120-7DF1187F9086}</a:tableStyleId>
              </a:tblPr>
              <a:tblGrid>
                <a:gridCol w="3158490"/>
                <a:gridCol w="7306945"/>
              </a:tblGrid>
              <a:tr h="2978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/>
                        <a:t>分类</a:t>
                      </a:r>
                      <a:endParaRPr lang="zh-CN" altLang="en-US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/>
                        <a:t>内容</a:t>
                      </a:r>
                      <a:endParaRPr lang="zh-CN" altLang="en-US" sz="1200" b="1"/>
                    </a:p>
                  </a:txBody>
                  <a:tcPr anchor="ctr"/>
                </a:tc>
              </a:tr>
              <a:tr h="2959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列为本次大会的</a:t>
                      </a:r>
                      <a:r>
                        <a:rPr lang="zh-CN" altLang="en-US" sz="1200" dirty="0"/>
                        <a:t>联合</a:t>
                      </a:r>
                      <a:r>
                        <a:rPr lang="en-US" altLang="zh-CN" sz="1200" dirty="0"/>
                        <a:t>主办单位</a:t>
                      </a:r>
                      <a:endParaRPr lang="en-US" altLang="zh-C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会议背景板、代表证、会刊、会议网站、正式文件中标明主办单位名称及LOGO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29781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发言</a:t>
                      </a:r>
                      <a:endParaRPr lang="en-US" altLang="zh-C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企业领导作为</a:t>
                      </a:r>
                      <a:r>
                        <a:rPr lang="zh-CN" altLang="en-US" sz="1200" dirty="0"/>
                        <a:t>大会</a:t>
                      </a:r>
                      <a:r>
                        <a:rPr lang="en-US" altLang="zh-CN" sz="1200" dirty="0"/>
                        <a:t>嘉宾致辞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297180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/>
                        <a:t>主论坛</a:t>
                      </a:r>
                      <a:r>
                        <a:rPr lang="en-US" altLang="zh-CN" sz="1200" dirty="0"/>
                        <a:t>赞助推广发言20分钟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29781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展位/</a:t>
                      </a:r>
                      <a:r>
                        <a:rPr lang="zh-CN" altLang="en-US" sz="1200" dirty="0"/>
                        <a:t>背景板</a:t>
                      </a:r>
                      <a:endParaRPr lang="en-US" altLang="zh-C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二楼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54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平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展位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或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楼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72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平展位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9654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主通道背景板（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10*4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米）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96545"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会刊</a:t>
                      </a:r>
                      <a:endParaRPr lang="en-US" altLang="zh-C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封面独家广告（唯一，先到先得）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29781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会刊彩插广告一面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297180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手提袋广告（唯一，先到先得）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297180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胸卡吊绳广告</a:t>
                      </a:r>
                      <a:r>
                        <a:rPr lang="zh-CN" altLang="en-US" sz="1200" dirty="0"/>
                        <a:t>（唯一，先到先得）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3651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宣传片</a:t>
                      </a:r>
                      <a:endParaRPr lang="en-US" altLang="zh-C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/>
                        <a:t>主论坛、任意六个会议</a:t>
                      </a:r>
                      <a:r>
                        <a:rPr lang="en-US" altLang="zh-CN" sz="1200" dirty="0"/>
                        <a:t>茶歇时间滚动播放企业宣传片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3651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免费参会名额</a:t>
                      </a:r>
                      <a:endParaRPr lang="en-US" altLang="zh-C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20个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97815">
                <a:tc rowSpan="3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dirty="0"/>
                        <a:t>长期广告宣传</a:t>
                      </a:r>
                      <a:endParaRPr lang="en-US" altLang="zh-C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3分钟大型宣传采访视频，行业全媒体广泛播放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295910">
                <a:tc vMerge="1"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化工新材料网首页广告一年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297815">
                <a:tc vMerge="1"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公众号</a:t>
                      </a:r>
                      <a:r>
                        <a:rPr lang="zh-CN" altLang="en-US" sz="1200" dirty="0"/>
                        <a:t>（</a:t>
                      </a:r>
                      <a:r>
                        <a:rPr lang="en-US" altLang="zh-CN" sz="1200" dirty="0"/>
                        <a:t>ACMI</a:t>
                      </a:r>
                      <a:r>
                        <a:rPr lang="zh-CN" altLang="en-US" sz="1200" dirty="0"/>
                        <a:t>旗下公众号</a:t>
                      </a:r>
                      <a:r>
                        <a:rPr lang="zh-CN" altLang="en-US" sz="1200" dirty="0">
                          <a:sym typeface="+mn-ea"/>
                        </a:rPr>
                        <a:t>任意三个</a:t>
                      </a:r>
                      <a:r>
                        <a:rPr lang="zh-CN" altLang="en-US" sz="1200" dirty="0"/>
                        <a:t>）</a:t>
                      </a:r>
                      <a:r>
                        <a:rPr lang="en-US" altLang="zh-CN" sz="1200" dirty="0"/>
                        <a:t>头条图片插入广告一年（频率每周两次），软文推广五次</a:t>
                      </a:r>
                      <a:endParaRPr lang="en-US" altLang="zh-CN" sz="12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形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095" t="2865" r="139" b="41580"/>
          <a:stretch>
            <a:fillRect/>
          </a:stretch>
        </p:blipFill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157714"/>
            <a:ext cx="12192000" cy="6561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72085" y="218440"/>
            <a:ext cx="73406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0" dirty="0">
                <a:gradFill>
                  <a:gsLst>
                    <a:gs pos="33000">
                      <a:srgbClr val="43CEA2"/>
                    </a:gs>
                    <a:gs pos="95000">
                      <a:srgbClr val="185A9D"/>
                    </a:gs>
                  </a:gsLst>
                  <a:lin ang="8100000" scaled="1"/>
                </a:gradFill>
                <a:effectLst/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10</a:t>
            </a:r>
            <a:endParaRPr lang="en-US" altLang="zh-CN" sz="2800" i="0" dirty="0">
              <a:gradFill>
                <a:gsLst>
                  <a:gs pos="33000">
                    <a:srgbClr val="43CEA2"/>
                  </a:gs>
                  <a:gs pos="95000">
                    <a:srgbClr val="185A9D"/>
                  </a:gs>
                </a:gsLst>
                <a:lin ang="8100000" scaled="1"/>
              </a:gradFill>
              <a:effectLst/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50595" y="1045210"/>
            <a:ext cx="10479405" cy="659765"/>
            <a:chOff x="437" y="2672"/>
            <a:chExt cx="19200" cy="1691"/>
          </a:xfrm>
        </p:grpSpPr>
        <p:sp>
          <p:nvSpPr>
            <p:cNvPr id="8" name="矩形 7"/>
            <p:cNvSpPr/>
            <p:nvPr/>
          </p:nvSpPr>
          <p:spPr>
            <a:xfrm>
              <a:off x="437" y="2672"/>
              <a:ext cx="19200" cy="1691"/>
            </a:xfrm>
            <a:prstGeom prst="rect">
              <a:avLst/>
            </a:prstGeom>
            <a:gradFill>
              <a:gsLst>
                <a:gs pos="11000">
                  <a:srgbClr val="43CEA2">
                    <a:alpha val="61000"/>
                  </a:srgbClr>
                </a:gs>
                <a:gs pos="95000">
                  <a:srgbClr val="185A9D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04" y="2985"/>
              <a:ext cx="17009" cy="11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铂金赞助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  20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万元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64845" y="255270"/>
            <a:ext cx="2526665" cy="5162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2400" b="1" dirty="0">
                <a:solidFill>
                  <a:srgbClr val="185A9D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综合赞助</a:t>
            </a:r>
            <a:endParaRPr lang="zh-CN" altLang="en-US" sz="2400" b="1" dirty="0">
              <a:solidFill>
                <a:srgbClr val="185A9D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  <p:graphicFrame>
        <p:nvGraphicFramePr>
          <p:cNvPr id="18" name="表格 17"/>
          <p:cNvGraphicFramePr/>
          <p:nvPr>
            <p:custDataLst>
              <p:tags r:id="rId4"/>
            </p:custDataLst>
          </p:nvPr>
        </p:nvGraphicFramePr>
        <p:xfrm>
          <a:off x="964565" y="1736090"/>
          <a:ext cx="10528935" cy="4914900"/>
        </p:xfrm>
        <a:graphic>
          <a:graphicData uri="http://schemas.openxmlformats.org/drawingml/2006/table">
            <a:tbl>
              <a:tblPr firstRow="1" firstCol="1" bandCol="1">
                <a:tableStyleId>{925E4801-1C38-4D77-9120-7DF1187F9086}</a:tableStyleId>
              </a:tblPr>
              <a:tblGrid>
                <a:gridCol w="3177540"/>
                <a:gridCol w="7351395"/>
              </a:tblGrid>
              <a:tr h="3181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/>
                        <a:t>分类</a:t>
                      </a:r>
                      <a:endParaRPr lang="zh-CN" altLang="en-US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/>
                        <a:t>内容</a:t>
                      </a:r>
                      <a:endParaRPr lang="zh-CN" altLang="en-US" sz="1200" b="1"/>
                    </a:p>
                  </a:txBody>
                  <a:tcPr anchor="ctr"/>
                </a:tc>
              </a:tr>
              <a:tr h="3168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列为本次大会的</a:t>
                      </a:r>
                      <a:r>
                        <a:rPr lang="zh-CN" altLang="en-US" sz="1200" dirty="0"/>
                        <a:t>协办单位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会议背景板、代表证、会刊、会议网站、正式文件中标明</a:t>
                      </a:r>
                      <a:r>
                        <a:rPr lang="zh-CN" altLang="en-US" sz="1200" dirty="0"/>
                        <a:t>协办</a:t>
                      </a:r>
                      <a:r>
                        <a:rPr lang="en-US" altLang="zh-CN" sz="1200" dirty="0"/>
                        <a:t>单位名称及LOGO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317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发言</a:t>
                      </a:r>
                      <a:endParaRPr lang="en-US" altLang="zh-C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赞助推广发言20分钟</a:t>
                      </a:r>
                      <a:r>
                        <a:rPr lang="zh-CN" altLang="en-US" sz="1200" dirty="0"/>
                        <a:t>（主论坛除外，任选一个会场）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31813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展位/</a:t>
                      </a:r>
                      <a:r>
                        <a:rPr lang="zh-CN" altLang="en-US" sz="1200" dirty="0"/>
                        <a:t>背景板</a:t>
                      </a:r>
                      <a:endParaRPr lang="en-US" altLang="zh-C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二楼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36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平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展位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一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个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或一楼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54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平光地展位一个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175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主通道背景板（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8*4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米）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1686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会刊</a:t>
                      </a:r>
                      <a:endParaRPr lang="en-US" altLang="zh-C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封底广告（唯一，先到先得）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31813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会刊彩插广告一面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3905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宣传片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>
                          <a:sym typeface="+mn-ea"/>
                        </a:rPr>
                        <a:t>任意三个会议</a:t>
                      </a:r>
                      <a:r>
                        <a:rPr lang="en-US" altLang="zh-CN" sz="1200" dirty="0">
                          <a:sym typeface="+mn-ea"/>
                        </a:rPr>
                        <a:t>茶歇时间滚动播放企业宣传片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3905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免费参会名额</a:t>
                      </a:r>
                      <a:endParaRPr lang="en-US" altLang="zh-C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15个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18770">
                <a:tc rowSpan="3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dirty="0"/>
                        <a:t>长期广告宣传</a:t>
                      </a:r>
                      <a:endParaRPr lang="en-US" altLang="zh-C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3分钟大型宣传采访视频，行业全媒体广泛播放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318770">
                <a:tc vMerge="1"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化工新材料网首页广告一年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318770">
                <a:tc vMerge="1"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公众号</a:t>
                      </a:r>
                      <a:r>
                        <a:rPr lang="zh-CN" altLang="en-US" sz="1200" dirty="0"/>
                        <a:t>（</a:t>
                      </a:r>
                      <a:r>
                        <a:rPr lang="en-US" altLang="zh-CN" sz="1200" dirty="0"/>
                        <a:t>ACMI</a:t>
                      </a:r>
                      <a:r>
                        <a:rPr lang="zh-CN" altLang="en-US" sz="1200" dirty="0"/>
                        <a:t>旗下公众号</a:t>
                      </a:r>
                      <a:r>
                        <a:rPr lang="zh-CN" altLang="en-US" sz="1200" dirty="0">
                          <a:sym typeface="+mn-ea"/>
                        </a:rPr>
                        <a:t>任意两个</a:t>
                      </a:r>
                      <a:r>
                        <a:rPr lang="zh-CN" altLang="en-US" sz="1200" dirty="0"/>
                        <a:t>）</a:t>
                      </a:r>
                      <a:r>
                        <a:rPr lang="en-US" altLang="zh-CN" sz="1200" dirty="0"/>
                        <a:t>头条图片插入广告一年（频率每周两次），软文推广</a:t>
                      </a:r>
                      <a:r>
                        <a:rPr lang="zh-CN" altLang="en-US" sz="1200" dirty="0"/>
                        <a:t>三</a:t>
                      </a:r>
                      <a:r>
                        <a:rPr lang="en-US" altLang="zh-CN" sz="1200" dirty="0"/>
                        <a:t>次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3181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其他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U</a:t>
                      </a:r>
                      <a:r>
                        <a:rPr lang="zh-CN" altLang="en-US" sz="1200" dirty="0"/>
                        <a:t>盘广告</a:t>
                      </a:r>
                      <a:endParaRPr lang="zh-CN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形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095" t="2865" r="139" b="41580"/>
          <a:stretch>
            <a:fillRect/>
          </a:stretch>
        </p:blipFill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148189"/>
            <a:ext cx="12192000" cy="6561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72085" y="218440"/>
            <a:ext cx="73406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0" dirty="0">
                <a:gradFill>
                  <a:gsLst>
                    <a:gs pos="33000">
                      <a:srgbClr val="43CEA2"/>
                    </a:gs>
                    <a:gs pos="95000">
                      <a:srgbClr val="185A9D"/>
                    </a:gs>
                  </a:gsLst>
                  <a:lin ang="8100000" scaled="1"/>
                </a:gradFill>
                <a:effectLst/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11</a:t>
            </a:r>
            <a:endParaRPr lang="en-US" altLang="zh-CN" sz="2800" i="0" dirty="0">
              <a:gradFill>
                <a:gsLst>
                  <a:gs pos="33000">
                    <a:srgbClr val="43CEA2"/>
                  </a:gs>
                  <a:gs pos="95000">
                    <a:srgbClr val="185A9D"/>
                  </a:gs>
                </a:gsLst>
                <a:lin ang="8100000" scaled="1"/>
              </a:gradFill>
              <a:effectLst/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50595" y="1045210"/>
            <a:ext cx="10479405" cy="659765"/>
            <a:chOff x="437" y="2672"/>
            <a:chExt cx="19200" cy="1691"/>
          </a:xfrm>
        </p:grpSpPr>
        <p:sp>
          <p:nvSpPr>
            <p:cNvPr id="8" name="矩形 7"/>
            <p:cNvSpPr/>
            <p:nvPr/>
          </p:nvSpPr>
          <p:spPr>
            <a:xfrm>
              <a:off x="437" y="2672"/>
              <a:ext cx="19200" cy="1691"/>
            </a:xfrm>
            <a:prstGeom prst="rect">
              <a:avLst/>
            </a:prstGeom>
            <a:gradFill>
              <a:gsLst>
                <a:gs pos="11000">
                  <a:srgbClr val="43CEA2">
                    <a:alpha val="61000"/>
                  </a:srgbClr>
                </a:gs>
                <a:gs pos="95000">
                  <a:srgbClr val="185A9D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04" y="2985"/>
              <a:ext cx="17009" cy="11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黄金赞助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  10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万元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64845" y="255270"/>
            <a:ext cx="2526665" cy="5162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2400" b="1" dirty="0">
                <a:solidFill>
                  <a:srgbClr val="185A9D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综合赞助</a:t>
            </a:r>
            <a:endParaRPr lang="zh-CN" altLang="en-US" sz="2400" b="1" dirty="0">
              <a:solidFill>
                <a:srgbClr val="185A9D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  <p:graphicFrame>
        <p:nvGraphicFramePr>
          <p:cNvPr id="18" name="表格 17"/>
          <p:cNvGraphicFramePr/>
          <p:nvPr>
            <p:custDataLst>
              <p:tags r:id="rId4"/>
            </p:custDataLst>
          </p:nvPr>
        </p:nvGraphicFramePr>
        <p:xfrm>
          <a:off x="964565" y="1736090"/>
          <a:ext cx="10464800" cy="4090670"/>
        </p:xfrm>
        <a:graphic>
          <a:graphicData uri="http://schemas.openxmlformats.org/drawingml/2006/table">
            <a:tbl>
              <a:tblPr firstRow="1" firstCol="1" bandCol="1">
                <a:tableStyleId>{925E4801-1C38-4D77-9120-7DF1187F9086}</a:tableStyleId>
              </a:tblPr>
              <a:tblGrid>
                <a:gridCol w="3101340"/>
                <a:gridCol w="7363460"/>
              </a:tblGrid>
              <a:tr h="3289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/>
                        <a:t>分类</a:t>
                      </a:r>
                      <a:endParaRPr lang="zh-CN" altLang="en-US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/>
                        <a:t>内容</a:t>
                      </a:r>
                      <a:endParaRPr lang="zh-CN" altLang="en-US" sz="1200" b="1"/>
                    </a:p>
                  </a:txBody>
                  <a:tcPr anchor="ctr"/>
                </a:tc>
              </a:tr>
              <a:tr h="3270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列为本次大会的</a:t>
                      </a:r>
                      <a:r>
                        <a:rPr lang="zh-CN" altLang="en-US" sz="1200" dirty="0"/>
                        <a:t>协办单位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会议背景板、代表证、会刊、会议网站、正式文件中标明</a:t>
                      </a:r>
                      <a:r>
                        <a:rPr lang="zh-CN" altLang="en-US" sz="1200" dirty="0"/>
                        <a:t>支持</a:t>
                      </a:r>
                      <a:r>
                        <a:rPr lang="en-US" altLang="zh-CN" sz="1200" dirty="0"/>
                        <a:t>单位名称及LOGO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32956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展位/</a:t>
                      </a:r>
                      <a:r>
                        <a:rPr lang="zh-CN" altLang="en-US" sz="1200" dirty="0"/>
                        <a:t>背景板</a:t>
                      </a:r>
                      <a:endParaRPr lang="en-US" altLang="zh-C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二楼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平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展位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一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个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或一楼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平展位一个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766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主通道背景板（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6*4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米）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76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会刊</a:t>
                      </a:r>
                      <a:endParaRPr lang="en-US" altLang="zh-C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封三广告一面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403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宣传片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>
                          <a:sym typeface="+mn-ea"/>
                        </a:rPr>
                        <a:t>任意</a:t>
                      </a:r>
                      <a:r>
                        <a:rPr lang="en-US" altLang="zh-CN" sz="1200" dirty="0">
                          <a:sym typeface="+mn-ea"/>
                        </a:rPr>
                        <a:t>2</a:t>
                      </a:r>
                      <a:r>
                        <a:rPr lang="zh-CN" altLang="en-US" sz="1200" dirty="0">
                          <a:sym typeface="+mn-ea"/>
                        </a:rPr>
                        <a:t>个会议</a:t>
                      </a:r>
                      <a:r>
                        <a:rPr lang="en-US" altLang="zh-CN" sz="1200" dirty="0">
                          <a:sym typeface="+mn-ea"/>
                        </a:rPr>
                        <a:t>茶歇期间</a:t>
                      </a:r>
                      <a:r>
                        <a:rPr lang="en-US" altLang="zh-CN" sz="1200" dirty="0"/>
                        <a:t>宣传片轮播10分钟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403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免费参会名额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10个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8930">
                <a:tc rowSpan="3"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dirty="0"/>
                        <a:t>长期广告宣传</a:t>
                      </a:r>
                      <a:endParaRPr lang="en-US" altLang="zh-C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>
                          <a:sym typeface="+mn-ea"/>
                        </a:rPr>
                        <a:t>3分钟大型宣传采访视频，行业全媒体广泛播放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328930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>
                          <a:sym typeface="+mn-ea"/>
                        </a:rPr>
                        <a:t>化工新材料网首页广告一年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328930">
                <a:tc vMerge="1"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公众号</a:t>
                      </a:r>
                      <a:r>
                        <a:rPr lang="zh-CN" altLang="en-US" sz="1200" dirty="0"/>
                        <a:t>（</a:t>
                      </a:r>
                      <a:r>
                        <a:rPr lang="en-US" altLang="zh-CN" sz="1200" dirty="0"/>
                        <a:t>ACMI</a:t>
                      </a:r>
                      <a:r>
                        <a:rPr lang="zh-CN" altLang="en-US" sz="1200" dirty="0"/>
                        <a:t>旗下公众号</a:t>
                      </a:r>
                      <a:r>
                        <a:rPr lang="zh-CN" altLang="en-US" sz="1200" dirty="0">
                          <a:sym typeface="+mn-ea"/>
                        </a:rPr>
                        <a:t>任意两个</a:t>
                      </a:r>
                      <a:r>
                        <a:rPr lang="zh-CN" altLang="en-US" sz="1200" dirty="0"/>
                        <a:t>）</a:t>
                      </a:r>
                      <a:r>
                        <a:rPr lang="en-US" altLang="zh-CN" sz="1200" dirty="0"/>
                        <a:t>头条图片插入广告一年（频率每周</a:t>
                      </a:r>
                      <a:r>
                        <a:rPr lang="zh-CN" altLang="en-US" sz="1200" dirty="0"/>
                        <a:t>一</a:t>
                      </a:r>
                      <a:r>
                        <a:rPr lang="en-US" altLang="zh-CN" sz="1200" dirty="0"/>
                        <a:t>次），软文推广</a:t>
                      </a:r>
                      <a:r>
                        <a:rPr lang="zh-CN" altLang="en-US" sz="1200" dirty="0"/>
                        <a:t>两</a:t>
                      </a:r>
                      <a:r>
                        <a:rPr lang="en-US" altLang="zh-CN" sz="1200" dirty="0"/>
                        <a:t>次</a:t>
                      </a:r>
                      <a:endParaRPr lang="en-US" altLang="zh-CN" sz="12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形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095" t="2865" r="139" b="41580"/>
          <a:stretch>
            <a:fillRect/>
          </a:stretch>
        </p:blipFill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148189"/>
            <a:ext cx="12192000" cy="6561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72085" y="218440"/>
            <a:ext cx="73406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0" dirty="0">
                <a:gradFill>
                  <a:gsLst>
                    <a:gs pos="33000">
                      <a:srgbClr val="43CEA2"/>
                    </a:gs>
                    <a:gs pos="95000">
                      <a:srgbClr val="185A9D"/>
                    </a:gs>
                  </a:gsLst>
                  <a:lin ang="8100000" scaled="1"/>
                </a:gradFill>
                <a:effectLst/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11</a:t>
            </a:r>
            <a:endParaRPr lang="en-US" altLang="zh-CN" sz="2800" i="0" dirty="0">
              <a:gradFill>
                <a:gsLst>
                  <a:gs pos="33000">
                    <a:srgbClr val="43CEA2"/>
                  </a:gs>
                  <a:gs pos="95000">
                    <a:srgbClr val="185A9D"/>
                  </a:gs>
                </a:gsLst>
                <a:lin ang="8100000" scaled="1"/>
              </a:gradFill>
              <a:effectLst/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50595" y="1045210"/>
            <a:ext cx="10479405" cy="659765"/>
            <a:chOff x="437" y="2672"/>
            <a:chExt cx="19200" cy="1691"/>
          </a:xfrm>
        </p:grpSpPr>
        <p:sp>
          <p:nvSpPr>
            <p:cNvPr id="8" name="矩形 7"/>
            <p:cNvSpPr/>
            <p:nvPr/>
          </p:nvSpPr>
          <p:spPr>
            <a:xfrm>
              <a:off x="437" y="2672"/>
              <a:ext cx="19200" cy="1691"/>
            </a:xfrm>
            <a:prstGeom prst="rect">
              <a:avLst/>
            </a:prstGeom>
            <a:gradFill>
              <a:gsLst>
                <a:gs pos="11000">
                  <a:srgbClr val="43CEA2">
                    <a:alpha val="61000"/>
                  </a:srgbClr>
                </a:gs>
                <a:gs pos="95000">
                  <a:srgbClr val="185A9D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04" y="2985"/>
              <a:ext cx="17009" cy="11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白银赞助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 6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万元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64845" y="255270"/>
            <a:ext cx="2526665" cy="5162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2400" b="1" dirty="0">
                <a:solidFill>
                  <a:srgbClr val="185A9D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综合赞助</a:t>
            </a:r>
            <a:endParaRPr lang="zh-CN" altLang="en-US" sz="2400" b="1" dirty="0">
              <a:solidFill>
                <a:srgbClr val="185A9D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  <p:graphicFrame>
        <p:nvGraphicFramePr>
          <p:cNvPr id="18" name="表格 17"/>
          <p:cNvGraphicFramePr/>
          <p:nvPr>
            <p:custDataLst>
              <p:tags r:id="rId4"/>
            </p:custDataLst>
          </p:nvPr>
        </p:nvGraphicFramePr>
        <p:xfrm>
          <a:off x="964565" y="1736090"/>
          <a:ext cx="10464800" cy="3432810"/>
        </p:xfrm>
        <a:graphic>
          <a:graphicData uri="http://schemas.openxmlformats.org/drawingml/2006/table">
            <a:tbl>
              <a:tblPr firstRow="1" firstCol="1" bandCol="1">
                <a:tableStyleId>{925E4801-1C38-4D77-9120-7DF1187F9086}</a:tableStyleId>
              </a:tblPr>
              <a:tblGrid>
                <a:gridCol w="3101340"/>
                <a:gridCol w="7363460"/>
              </a:tblGrid>
              <a:tr h="3289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/>
                        <a:t>分类</a:t>
                      </a:r>
                      <a:endParaRPr lang="zh-CN" altLang="en-US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/>
                        <a:t>内容</a:t>
                      </a:r>
                      <a:endParaRPr lang="zh-CN" altLang="en-US" sz="1200" b="1"/>
                    </a:p>
                  </a:txBody>
                  <a:tcPr anchor="ctr"/>
                </a:tc>
              </a:tr>
              <a:tr h="3270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列为本次大会的</a:t>
                      </a:r>
                      <a:r>
                        <a:rPr lang="zh-CN" altLang="en-US" sz="1200" dirty="0"/>
                        <a:t>支持单位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会议背景板、代表证、会刊、会议网站、正式文件中标明</a:t>
                      </a:r>
                      <a:r>
                        <a:rPr lang="zh-CN" altLang="en-US" sz="1200" dirty="0"/>
                        <a:t>支持</a:t>
                      </a:r>
                      <a:r>
                        <a:rPr lang="en-US" altLang="zh-CN" sz="1200" dirty="0"/>
                        <a:t>单位名称及LOGO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3295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展位</a:t>
                      </a:r>
                      <a:endParaRPr lang="en-US" altLang="zh-C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二楼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平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展位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一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个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或一楼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平展位一个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76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会刊</a:t>
                      </a:r>
                      <a:endParaRPr lang="en-US" altLang="zh-C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>
                          <a:effectLst/>
                          <a:sym typeface="+mn-ea"/>
                        </a:rPr>
                        <a:t>会刊彩插扉页广告</a:t>
                      </a:r>
                      <a:endParaRPr lang="zh-CN" altLang="en-US" sz="1200" dirty="0">
                        <a:effectLst/>
                        <a:sym typeface="+mn-ea"/>
                      </a:endParaRPr>
                    </a:p>
                  </a:txBody>
                  <a:tcPr anchor="ctr"/>
                </a:tc>
              </a:tr>
              <a:tr h="403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宣传片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>
                          <a:sym typeface="+mn-ea"/>
                        </a:rPr>
                        <a:t>任意一个会议</a:t>
                      </a:r>
                      <a:r>
                        <a:rPr lang="en-US" altLang="zh-CN" sz="1200" dirty="0">
                          <a:sym typeface="+mn-ea"/>
                        </a:rPr>
                        <a:t>茶歇期间</a:t>
                      </a:r>
                      <a:r>
                        <a:rPr lang="en-US" altLang="zh-CN" sz="1200" dirty="0"/>
                        <a:t>宣传片轮播10分钟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403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免费参会名额</a:t>
                      </a:r>
                      <a:endParaRPr lang="en-US" altLang="zh-C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5个</a:t>
                      </a:r>
                      <a:endParaRPr lang="en-US" altLang="zh-CN" sz="1200" dirty="0"/>
                    </a:p>
                  </a:txBody>
                  <a:tcPr anchor="ctr"/>
                </a:tc>
              </a:tr>
              <a:tr h="32893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 dirty="0"/>
                        <a:t>长期广告宣传</a:t>
                      </a:r>
                      <a:endParaRPr lang="en-US" altLang="zh-C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公众号</a:t>
                      </a:r>
                      <a:r>
                        <a:rPr lang="zh-CN" altLang="en-US" sz="1200" dirty="0"/>
                        <a:t>（</a:t>
                      </a:r>
                      <a:r>
                        <a:rPr lang="en-US" altLang="zh-CN" sz="1200" dirty="0"/>
                        <a:t>ACMI</a:t>
                      </a:r>
                      <a:r>
                        <a:rPr lang="zh-CN" altLang="en-US" sz="1200" dirty="0"/>
                        <a:t>旗下公众号</a:t>
                      </a:r>
                      <a:r>
                        <a:rPr lang="zh-CN" altLang="en-US" sz="1200" dirty="0">
                          <a:sym typeface="+mn-ea"/>
                        </a:rPr>
                        <a:t>任意一个</a:t>
                      </a:r>
                      <a:r>
                        <a:rPr lang="zh-CN" altLang="en-US" sz="1200" dirty="0"/>
                        <a:t>）</a:t>
                      </a:r>
                      <a:r>
                        <a:rPr lang="en-US" altLang="zh-CN" sz="1200" dirty="0" err="1"/>
                        <a:t>图片插入广告一年（频率每周</a:t>
                      </a:r>
                      <a:r>
                        <a:rPr lang="zh-CN" altLang="en-US" sz="1200" dirty="0"/>
                        <a:t>一</a:t>
                      </a:r>
                      <a:r>
                        <a:rPr lang="en-US" altLang="zh-CN" sz="1200" dirty="0"/>
                        <a:t>次），软文推广</a:t>
                      </a:r>
                      <a:r>
                        <a:rPr lang="zh-CN" altLang="en-US" sz="1200" dirty="0"/>
                        <a:t>两</a:t>
                      </a:r>
                      <a:r>
                        <a:rPr lang="en-US" altLang="zh-CN" sz="1200" dirty="0"/>
                        <a:t>次</a:t>
                      </a:r>
                      <a:endParaRPr lang="en-US" altLang="zh-CN" sz="12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形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095" t="2865" r="139" b="41580"/>
          <a:stretch>
            <a:fillRect/>
          </a:stretch>
        </p:blipFill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148189"/>
            <a:ext cx="12192000" cy="6561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  中国氟化工行业通讯录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34950" y="275590"/>
            <a:ext cx="63182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0" dirty="0">
                <a:gradFill>
                  <a:gsLst>
                    <a:gs pos="33000">
                      <a:srgbClr val="43CEA2"/>
                    </a:gs>
                    <a:gs pos="95000">
                      <a:srgbClr val="185A9D"/>
                    </a:gs>
                  </a:gsLst>
                  <a:lin ang="8100000" scaled="1"/>
                </a:gra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12</a:t>
            </a:r>
            <a:endParaRPr lang="en-US" altLang="zh-CN" sz="2800" i="0" dirty="0">
              <a:gradFill>
                <a:gsLst>
                  <a:gs pos="33000">
                    <a:srgbClr val="43CEA2"/>
                  </a:gs>
                  <a:gs pos="95000">
                    <a:srgbClr val="185A9D"/>
                  </a:gs>
                </a:gsLst>
                <a:lin ang="8100000" scaled="1"/>
              </a:gradFill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706755" y="312420"/>
            <a:ext cx="2526665" cy="5162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2400" b="1" dirty="0">
                <a:solidFill>
                  <a:srgbClr val="185A9D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联系人</a:t>
            </a:r>
            <a:endParaRPr lang="zh-CN" altLang="en-US" sz="2400" b="1" dirty="0">
              <a:solidFill>
                <a:srgbClr val="185A9D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形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095" t="2865" r="139" b="41580"/>
          <a:stretch>
            <a:fillRect/>
          </a:stretch>
        </p:blipFill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148189"/>
            <a:ext cx="12192000" cy="6561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101600" y="226695"/>
            <a:ext cx="22987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0" dirty="0">
                <a:gradFill>
                  <a:gsLst>
                    <a:gs pos="33000">
                      <a:srgbClr val="43CEA2"/>
                    </a:gs>
                    <a:gs pos="95000">
                      <a:srgbClr val="185A9D"/>
                    </a:gs>
                  </a:gsLst>
                  <a:lin ang="8100000" scaled="1"/>
                </a:gradFill>
                <a:effectLst/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01</a:t>
            </a:r>
            <a:endParaRPr lang="en-US" altLang="zh-CN" sz="2800" i="0" dirty="0">
              <a:gradFill>
                <a:gsLst>
                  <a:gs pos="33000">
                    <a:srgbClr val="43CEA2"/>
                  </a:gs>
                  <a:gs pos="95000">
                    <a:srgbClr val="185A9D"/>
                  </a:gs>
                </a:gsLst>
                <a:lin ang="8100000" scaled="1"/>
              </a:gradFill>
              <a:effectLst/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3448" y="1670920"/>
            <a:ext cx="5528559" cy="432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b="1" dirty="0">
                <a:solidFill>
                  <a:srgbClr val="000000"/>
                </a:solidFill>
                <a:effectLst/>
                <a:latin typeface="+mn-ea"/>
              </a:rPr>
              <a:t>主办单位：</a:t>
            </a:r>
            <a:r>
              <a:rPr lang="zh-CN" altLang="en-US" sz="1400" b="0" dirty="0">
                <a:solidFill>
                  <a:srgbClr val="000000"/>
                </a:solidFill>
                <a:effectLst/>
                <a:latin typeface="+mn-ea"/>
              </a:rPr>
              <a:t>北京国化新材料技术研究院有限公司 </a:t>
            </a:r>
            <a:endParaRPr lang="en-US" altLang="zh-CN" sz="1400" b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b="1" dirty="0">
                <a:solidFill>
                  <a:srgbClr val="000000"/>
                </a:solidFill>
                <a:effectLst/>
                <a:latin typeface="+mn-ea"/>
              </a:rPr>
              <a:t>承办单位：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+mn-ea"/>
              </a:rPr>
              <a:t>ACMI </a:t>
            </a:r>
            <a:r>
              <a:rPr lang="zh-CN" altLang="en-US" sz="1400" b="0" dirty="0">
                <a:solidFill>
                  <a:srgbClr val="000000"/>
                </a:solidFill>
                <a:effectLst/>
                <a:latin typeface="+mn-ea"/>
              </a:rPr>
              <a:t>硅基新材料研究所</a:t>
            </a:r>
            <a:endParaRPr lang="en-US" altLang="zh-CN" sz="1400" b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400" b="0" dirty="0">
                <a:solidFill>
                  <a:srgbClr val="000000"/>
                </a:solidFill>
                <a:effectLst/>
                <a:latin typeface="+mn-ea"/>
              </a:rPr>
              <a:t>          ACMI </a:t>
            </a:r>
            <a:r>
              <a:rPr lang="zh-CN" altLang="en-US" sz="1400" b="0" dirty="0">
                <a:solidFill>
                  <a:srgbClr val="000000"/>
                </a:solidFill>
                <a:effectLst/>
                <a:latin typeface="+mn-ea"/>
              </a:rPr>
              <a:t>环氧树脂研究所</a:t>
            </a:r>
            <a:endParaRPr lang="en-US" altLang="zh-CN" sz="1400" b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400" b="0" dirty="0">
                <a:solidFill>
                  <a:srgbClr val="000000"/>
                </a:solidFill>
                <a:effectLst/>
                <a:latin typeface="+mn-ea"/>
              </a:rPr>
              <a:t>          ACMI </a:t>
            </a:r>
            <a:r>
              <a:rPr lang="zh-CN" altLang="en-US" sz="1400" b="0" dirty="0">
                <a:solidFill>
                  <a:srgbClr val="000000"/>
                </a:solidFill>
                <a:effectLst/>
                <a:latin typeface="+mn-ea"/>
              </a:rPr>
              <a:t>氟材料研究所</a:t>
            </a:r>
            <a:endParaRPr lang="en-US" altLang="zh-CN" sz="1400" b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400" b="0" dirty="0">
                <a:solidFill>
                  <a:srgbClr val="000000"/>
                </a:solidFill>
                <a:effectLst/>
                <a:latin typeface="+mn-ea"/>
              </a:rPr>
              <a:t>          ACMI </a:t>
            </a:r>
            <a:r>
              <a:rPr lang="zh-CN" altLang="en-US" sz="1400" b="0" dirty="0">
                <a:solidFill>
                  <a:srgbClr val="000000"/>
                </a:solidFill>
                <a:effectLst/>
                <a:latin typeface="+mn-ea"/>
              </a:rPr>
              <a:t>石化新材料研究所</a:t>
            </a:r>
            <a:endParaRPr lang="en-US" altLang="zh-CN" sz="1400" b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400" b="0" dirty="0">
                <a:solidFill>
                  <a:srgbClr val="000000"/>
                </a:solidFill>
                <a:effectLst/>
                <a:latin typeface="+mn-ea"/>
              </a:rPr>
              <a:t>          ACMI </a:t>
            </a:r>
            <a:r>
              <a:rPr lang="zh-CN" altLang="en-US" sz="1400" b="0" dirty="0">
                <a:solidFill>
                  <a:srgbClr val="000000"/>
                </a:solidFill>
                <a:effectLst/>
                <a:latin typeface="+mn-ea"/>
              </a:rPr>
              <a:t>精细化工研究所 </a:t>
            </a:r>
            <a:endParaRPr lang="en-US" altLang="zh-CN" sz="1400" b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b="1" dirty="0">
                <a:solidFill>
                  <a:srgbClr val="000000"/>
                </a:solidFill>
                <a:effectLst/>
                <a:latin typeface="+mn-ea"/>
              </a:rPr>
              <a:t>支持媒体：</a:t>
            </a:r>
            <a:r>
              <a:rPr lang="zh-CN" altLang="en-US" sz="1400" b="0" dirty="0">
                <a:solidFill>
                  <a:srgbClr val="000000"/>
                </a:solidFill>
                <a:effectLst/>
                <a:latin typeface="+mn-ea"/>
              </a:rPr>
              <a:t>化工新材料、有机硅、气凝胶产业、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+mn-ea"/>
              </a:rPr>
              <a:t>ACMI </a:t>
            </a:r>
            <a:r>
              <a:rPr lang="zh-CN" altLang="en-US" sz="1400" b="0" dirty="0">
                <a:solidFill>
                  <a:srgbClr val="000000"/>
                </a:solidFill>
                <a:effectLst/>
                <a:latin typeface="+mn-ea"/>
              </a:rPr>
              <a:t>硅基新材料、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+mn-ea"/>
              </a:rPr>
              <a:t>ACMI </a:t>
            </a:r>
            <a:r>
              <a:rPr lang="zh-CN" altLang="en-US" sz="1400" b="0" dirty="0">
                <a:solidFill>
                  <a:srgbClr val="000000"/>
                </a:solidFill>
                <a:effectLst/>
                <a:latin typeface="+mn-ea"/>
              </a:rPr>
              <a:t>光伏新材料、硅产业绿色发展联盟官网、氟化工、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+mn-ea"/>
              </a:rPr>
              <a:t>ACMI </a:t>
            </a:r>
            <a:r>
              <a:rPr lang="zh-CN" altLang="en-US" sz="1400" b="0" dirty="0">
                <a:solidFill>
                  <a:srgbClr val="000000"/>
                </a:solidFill>
                <a:effectLst/>
                <a:latin typeface="+mn-ea"/>
              </a:rPr>
              <a:t>半导体材料、液冷与冷液、储能前沿、环氧树脂及应用、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+mn-ea"/>
              </a:rPr>
              <a:t>ACMI </a:t>
            </a:r>
            <a:r>
              <a:rPr lang="zh-CN" altLang="en-US" sz="1400" b="0" dirty="0">
                <a:solidFill>
                  <a:srgbClr val="000000"/>
                </a:solidFill>
                <a:effectLst/>
                <a:latin typeface="+mn-ea"/>
              </a:rPr>
              <a:t>辐射固化发展中心、烯烃及高端下游、丙烯酸及酯、表面活性剂发展中心</a:t>
            </a:r>
            <a:endParaRPr lang="en-US" altLang="zh-CN" sz="1400" i="0" dirty="0">
              <a:solidFill>
                <a:schemeClr val="tx1"/>
              </a:solidFill>
              <a:effectLst/>
              <a:latin typeface="+mn-ea"/>
              <a:cs typeface="等线" panose="02010600030101010101" pitchFamily="2" charset="-122"/>
              <a:sym typeface="阿里巴巴普惠体" panose="00020600040101010101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7690" y="877570"/>
            <a:ext cx="661225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185A9D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组织机构</a:t>
            </a:r>
            <a:endParaRPr lang="zh-CN" altLang="en-US" sz="3600" b="1" dirty="0">
              <a:solidFill>
                <a:srgbClr val="185A9D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52007" y="1670920"/>
            <a:ext cx="5573028" cy="432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b="1" dirty="0">
                <a:solidFill>
                  <a:srgbClr val="000000"/>
                </a:solidFill>
                <a:effectLst/>
                <a:latin typeface="+mn-ea"/>
              </a:rPr>
              <a:t>支持单位：</a:t>
            </a:r>
            <a:r>
              <a:rPr lang="zh-CN" altLang="en-US" sz="1400" b="0" dirty="0">
                <a:solidFill>
                  <a:srgbClr val="000000"/>
                </a:solidFill>
                <a:effectLst/>
                <a:latin typeface="+mn-ea"/>
              </a:rPr>
              <a:t>中国石油和化学工业联合会中小企业工作委员会 </a:t>
            </a:r>
            <a:endParaRPr lang="en-US" altLang="zh-CN" sz="1400" b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b="0" dirty="0">
                <a:solidFill>
                  <a:srgbClr val="000000"/>
                </a:solidFill>
                <a:effectLst/>
                <a:latin typeface="+mn-ea"/>
              </a:rPr>
              <a:t>          中国石油和化学工业联合会环氧树脂及应用专业委员会 </a:t>
            </a:r>
            <a:endParaRPr lang="en-US" altLang="zh-CN" sz="1400" b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b="0" dirty="0">
                <a:solidFill>
                  <a:srgbClr val="000000"/>
                </a:solidFill>
                <a:effectLst/>
                <a:latin typeface="+mn-ea"/>
              </a:rPr>
              <a:t>          中国氟硅有机材料工业协会 </a:t>
            </a:r>
            <a:endParaRPr lang="en-US" altLang="zh-CN" sz="1400" b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b="0" dirty="0">
                <a:solidFill>
                  <a:srgbClr val="000000"/>
                </a:solidFill>
                <a:effectLst/>
                <a:latin typeface="+mn-ea"/>
              </a:rPr>
              <a:t>          中国聚氨酯工业协会 </a:t>
            </a:r>
            <a:endParaRPr lang="en-US" altLang="zh-CN" sz="1400" b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b="0" dirty="0">
                <a:solidFill>
                  <a:srgbClr val="000000"/>
                </a:solidFill>
                <a:effectLst/>
                <a:latin typeface="+mn-ea"/>
              </a:rPr>
              <a:t>          硅产业绿色发展联盟（香港） </a:t>
            </a:r>
            <a:endParaRPr lang="en-US" altLang="zh-CN" sz="1400" b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b="0" dirty="0">
                <a:solidFill>
                  <a:srgbClr val="000000"/>
                </a:solidFill>
                <a:effectLst/>
                <a:latin typeface="+mn-ea"/>
              </a:rPr>
              <a:t>          中关村光伏产业联盟 </a:t>
            </a:r>
            <a:endParaRPr lang="en-US" altLang="zh-CN" sz="1400" b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b="0" dirty="0">
                <a:solidFill>
                  <a:srgbClr val="000000"/>
                </a:solidFill>
                <a:effectLst/>
                <a:latin typeface="+mn-ea"/>
              </a:rPr>
              <a:t>          云南省硅工业工程研究中心 </a:t>
            </a:r>
            <a:endParaRPr lang="en-US" altLang="zh-CN" sz="1400" b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b="0" dirty="0">
                <a:solidFill>
                  <a:srgbClr val="000000"/>
                </a:solidFill>
                <a:effectLst/>
                <a:latin typeface="+mn-ea"/>
              </a:rPr>
              <a:t>          浙江省氟化学工业协会 </a:t>
            </a:r>
            <a:endParaRPr lang="en-US" altLang="zh-CN" sz="1400" b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200000"/>
              </a:lnSpc>
            </a:pPr>
            <a:endParaRPr lang="en-US" altLang="zh-CN" sz="1400" b="1" i="0" dirty="0">
              <a:solidFill>
                <a:schemeClr val="tx1"/>
              </a:solidFill>
              <a:effectLst/>
              <a:latin typeface="+mn-ea"/>
              <a:cs typeface="等线" panose="02010600030101010101" pitchFamily="2" charset="-122"/>
              <a:sym typeface="阿里巴巴普惠体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b="1" i="0" dirty="0">
                <a:solidFill>
                  <a:schemeClr val="tx1"/>
                </a:solidFill>
                <a:effectLst/>
                <a:latin typeface="+mn-ea"/>
                <a:cs typeface="等线" panose="02010600030101010101" pitchFamily="2" charset="-122"/>
                <a:sym typeface="阿里巴巴普惠体" panose="00020600040101010101" pitchFamily="18" charset="-122"/>
              </a:rPr>
              <a:t>会议网址：</a:t>
            </a:r>
            <a:r>
              <a:rPr lang="en-US" altLang="zh-CN" sz="1400" i="0" dirty="0">
                <a:solidFill>
                  <a:schemeClr val="tx1"/>
                </a:solidFill>
                <a:effectLst/>
                <a:latin typeface="+mn-ea"/>
                <a:cs typeface="等线" panose="02010600030101010101" pitchFamily="2" charset="-122"/>
                <a:sym typeface="阿里巴巴普惠体" panose="00020600040101010101" pitchFamily="18" charset="-122"/>
              </a:rPr>
              <a:t>www.acmi.org.cn</a:t>
            </a:r>
            <a:endParaRPr lang="zh-CN" altLang="en-US" sz="1400" dirty="0">
              <a:latin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形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095" t="2865" r="139" b="41580"/>
          <a:stretch>
            <a:fillRect/>
          </a:stretch>
        </p:blipFill>
        <p:spPr>
          <a:xfrm>
            <a:off x="172085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148189"/>
            <a:ext cx="12192000" cy="6561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91633" y="152400"/>
            <a:ext cx="1629344" cy="768350"/>
            <a:chOff x="5116714" y="805916"/>
            <a:chExt cx="1816102" cy="768350"/>
          </a:xfrm>
        </p:grpSpPr>
        <p:sp>
          <p:nvSpPr>
            <p:cNvPr id="20" name="文本框 19"/>
            <p:cNvSpPr txBox="1"/>
            <p:nvPr/>
          </p:nvSpPr>
          <p:spPr>
            <a:xfrm>
              <a:off x="5236329" y="805916"/>
              <a:ext cx="1696487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zh-CN" altLang="en-US" sz="4400" dirty="0">
                <a:gradFill>
                  <a:gsLst>
                    <a:gs pos="33000">
                      <a:srgbClr val="43CEA2"/>
                    </a:gs>
                    <a:gs pos="95000">
                      <a:srgbClr val="185A9D"/>
                    </a:gs>
                  </a:gsLst>
                  <a:lin ang="8100000" scaled="1"/>
                </a:gradFill>
                <a:latin typeface="阿里巴巴普惠体 Heavy" panose="00020600040101010101" pitchFamily="18" charset="-122"/>
                <a:ea typeface="阿里巴巴普惠体 Heavy" panose="00020600040101010101" pitchFamily="18" charset="-122"/>
                <a:sym typeface="阿里巴巴普惠体 Heavy" panose="00020600040101010101" pitchFamily="18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116714" y="871321"/>
              <a:ext cx="811122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i="0" dirty="0">
                  <a:gradFill>
                    <a:gsLst>
                      <a:gs pos="33000">
                        <a:srgbClr val="43CEA2"/>
                      </a:gs>
                      <a:gs pos="95000">
                        <a:srgbClr val="185A9D"/>
                      </a:gs>
                    </a:gsLst>
                    <a:lin ang="8100000" scaled="1"/>
                  </a:gradFill>
                  <a:effectLst/>
                  <a:latin typeface="阿里巴巴普惠体 B" panose="00020600040101010101" pitchFamily="18" charset="-122"/>
                  <a:ea typeface="阿里巴巴普惠体 B" panose="00020600040101010101" pitchFamily="18" charset="-122"/>
                  <a:sym typeface="阿里巴巴普惠体 B" panose="00020600040101010101" pitchFamily="18" charset="-122"/>
                </a:rPr>
                <a:t>02</a:t>
              </a:r>
              <a:endParaRPr lang="en-US" altLang="zh-CN" sz="2800" i="0" dirty="0">
                <a:gradFill>
                  <a:gsLst>
                    <a:gs pos="33000">
                      <a:srgbClr val="43CEA2"/>
                    </a:gs>
                    <a:gs pos="95000">
                      <a:srgbClr val="185A9D"/>
                    </a:gs>
                  </a:gsLst>
                  <a:lin ang="8100000" scaled="1"/>
                </a:gradFill>
                <a:effectLst/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endParaRPr>
            </a:p>
          </p:txBody>
        </p:sp>
      </p:grpSp>
      <p:sp>
        <p:nvSpPr>
          <p:cNvPr id="46" name="矩形 45"/>
          <p:cNvSpPr/>
          <p:nvPr>
            <p:custDataLst>
              <p:tags r:id="rId3"/>
            </p:custDataLst>
          </p:nvPr>
        </p:nvSpPr>
        <p:spPr>
          <a:xfrm>
            <a:off x="7132955" y="720090"/>
            <a:ext cx="5059045" cy="941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>
            <p:custDataLst>
              <p:tags r:id="rId4"/>
            </p:custDataLst>
          </p:nvPr>
        </p:nvSpPr>
        <p:spPr>
          <a:xfrm>
            <a:off x="7394575" y="855345"/>
            <a:ext cx="4797425" cy="69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亮点一：顶级专家、知名企业、</a:t>
            </a:r>
            <a:r>
              <a:rPr lang="en-US" altLang="zh-CN" sz="16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3000+</a:t>
            </a:r>
            <a:r>
              <a:rPr lang="zh-CN" altLang="en-US" sz="16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代表参与</a:t>
            </a:r>
            <a:endParaRPr lang="zh-CN" altLang="en-US" sz="1600" b="1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氟材料、硅材料、环氧树脂、石化新材料、半导体等跨领域融合</a:t>
            </a:r>
            <a:endParaRPr lang="zh-CN" altLang="en-US" sz="1000" b="1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49" name="矩形 48"/>
          <p:cNvSpPr/>
          <p:nvPr>
            <p:custDataLst>
              <p:tags r:id="rId5"/>
            </p:custDataLst>
          </p:nvPr>
        </p:nvSpPr>
        <p:spPr>
          <a:xfrm>
            <a:off x="7132955" y="1856740"/>
            <a:ext cx="5059045" cy="941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>
            <p:custDataLst>
              <p:tags r:id="rId6"/>
            </p:custDataLst>
          </p:nvPr>
        </p:nvSpPr>
        <p:spPr>
          <a:xfrm>
            <a:off x="7394575" y="2020570"/>
            <a:ext cx="4535170" cy="7715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亮点二：</a:t>
            </a:r>
            <a:r>
              <a:rPr lang="en-US" altLang="zh-CN" sz="16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10000</a:t>
            </a:r>
            <a:r>
              <a:rPr lang="zh-CN" altLang="en-US" sz="16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平展出、</a:t>
            </a:r>
            <a:r>
              <a:rPr lang="en-US" altLang="zh-CN" sz="16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20+</a:t>
            </a:r>
            <a:r>
              <a:rPr lang="zh-CN" altLang="en-US" sz="16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论坛</a:t>
            </a:r>
            <a:endParaRPr lang="zh-CN" altLang="en-US" sz="1600" b="1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一楼展示，二楼</a:t>
            </a:r>
            <a:r>
              <a:rPr lang="en-US" altLang="zh-CN" sz="1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20</a:t>
            </a:r>
            <a:r>
              <a:rPr lang="zh-CN" altLang="en-US" sz="1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个活动，共用大平米展区、茶歇区，近距离直面客户</a:t>
            </a:r>
            <a:endParaRPr lang="zh-CN" altLang="en-US" sz="1000" b="1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51" name="矩形 50"/>
          <p:cNvSpPr/>
          <p:nvPr>
            <p:custDataLst>
              <p:tags r:id="rId7"/>
            </p:custDataLst>
          </p:nvPr>
        </p:nvSpPr>
        <p:spPr>
          <a:xfrm>
            <a:off x="7132955" y="2993390"/>
            <a:ext cx="5059045" cy="941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>
            <p:custDataLst>
              <p:tags r:id="rId8"/>
            </p:custDataLst>
          </p:nvPr>
        </p:nvSpPr>
        <p:spPr>
          <a:xfrm>
            <a:off x="7425470" y="3157329"/>
            <a:ext cx="4534943" cy="69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亮点三：多媒体平台全程直播、发布消息</a:t>
            </a:r>
            <a:endParaRPr lang="zh-CN" altLang="en-US" sz="1600" b="1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氟化工、有机硅、环氧树脂、化工新材料等</a:t>
            </a:r>
            <a:r>
              <a:rPr lang="en-US" altLang="zh-CN" sz="1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12</a:t>
            </a:r>
            <a:r>
              <a:rPr lang="zh-CN" altLang="en-US" sz="1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大公众号全方位推送</a:t>
            </a:r>
            <a:endParaRPr lang="zh-CN" altLang="en-US" sz="1000" b="1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53" name="矩形 52"/>
          <p:cNvSpPr/>
          <p:nvPr>
            <p:custDataLst>
              <p:tags r:id="rId9"/>
            </p:custDataLst>
          </p:nvPr>
        </p:nvSpPr>
        <p:spPr>
          <a:xfrm>
            <a:off x="7132955" y="4130040"/>
            <a:ext cx="5059045" cy="941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>
            <p:custDataLst>
              <p:tags r:id="rId10"/>
            </p:custDataLst>
          </p:nvPr>
        </p:nvSpPr>
        <p:spPr>
          <a:xfrm>
            <a:off x="7425690" y="4344670"/>
            <a:ext cx="4766945" cy="69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亮点四：</a:t>
            </a:r>
            <a:r>
              <a:rPr lang="en-US" altLang="zh-CN" sz="16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400+</a:t>
            </a:r>
            <a:r>
              <a:rPr lang="zh-CN" altLang="en-US" sz="16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报告，世界顶尖公司与龙头分享</a:t>
            </a:r>
            <a:endParaRPr lang="zh-CN" altLang="en-US" sz="1600" b="1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涉及氟、硅、环氧树脂、石化新材料等领域最新研究成果及行业远见</a:t>
            </a:r>
            <a:endParaRPr lang="zh-CN" altLang="en-US" sz="1000" b="1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55" name="矩形 54"/>
          <p:cNvSpPr/>
          <p:nvPr>
            <p:custDataLst>
              <p:tags r:id="rId11"/>
            </p:custDataLst>
          </p:nvPr>
        </p:nvSpPr>
        <p:spPr>
          <a:xfrm>
            <a:off x="7132955" y="5266690"/>
            <a:ext cx="5059045" cy="941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>
            <p:custDataLst>
              <p:tags r:id="rId12"/>
            </p:custDataLst>
          </p:nvPr>
        </p:nvSpPr>
        <p:spPr>
          <a:xfrm>
            <a:off x="7425690" y="5450205"/>
            <a:ext cx="4534535" cy="69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亮点五：专业服务团队，</a:t>
            </a:r>
            <a:r>
              <a:rPr lang="en-US" altLang="zh-CN" sz="16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10</a:t>
            </a:r>
            <a:r>
              <a:rPr lang="zh-CN" altLang="en-US" sz="16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年以上会议积淀</a:t>
            </a:r>
            <a:endParaRPr lang="zh-CN" altLang="en-US" sz="1600" b="1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r>
              <a:rPr lang="en-US" sz="1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800+</a:t>
            </a:r>
            <a:r>
              <a:rPr lang="zh-CN" altLang="en-US" sz="1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次会议，</a:t>
            </a:r>
            <a:r>
              <a:rPr lang="en-US" altLang="zh-CN" sz="1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100+</a:t>
            </a:r>
            <a:r>
              <a:rPr lang="zh-CN" altLang="en-US" sz="1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行业交流群，</a:t>
            </a:r>
            <a:r>
              <a:rPr lang="en-US" altLang="zh-CN" sz="1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10</a:t>
            </a:r>
            <a:r>
              <a:rPr lang="zh-CN" altLang="en-US" sz="1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万</a:t>
            </a:r>
            <a:r>
              <a:rPr lang="en-US" altLang="zh-CN" sz="1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+</a:t>
            </a:r>
            <a:r>
              <a:rPr lang="zh-CN" altLang="en-US" sz="1000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客户资源</a:t>
            </a:r>
            <a:endParaRPr lang="zh-CN" altLang="en-US" sz="1000" b="1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3"/>
            </p:custDataLst>
          </p:nvPr>
        </p:nvGraphicFramePr>
        <p:xfrm>
          <a:off x="766445" y="680720"/>
          <a:ext cx="5506085" cy="585343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91565"/>
                <a:gridCol w="4414520"/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bg1"/>
                          </a:solidFill>
                        </a:rPr>
                        <a:t>日期</a:t>
                      </a:r>
                      <a:r>
                        <a:rPr lang="en-US" altLang="zh-CN" sz="1200" b="1" kern="100" dirty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US" altLang="zh-CN" sz="1200" b="1" kern="1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39843" marR="3984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bg1"/>
                          </a:solidFill>
                        </a:rPr>
                        <a:t>活动内容</a:t>
                      </a:r>
                      <a:r>
                        <a:rPr lang="en-US" altLang="zh-CN" sz="1200" b="1" kern="100" dirty="0">
                          <a:solidFill>
                            <a:schemeClr val="bg1"/>
                          </a:solidFill>
                        </a:rPr>
                        <a:t>Activities</a:t>
                      </a:r>
                      <a:endParaRPr lang="en-US" altLang="zh-CN" sz="1200" b="1" kern="1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39843" marR="39843" marT="0" marB="0" anchor="ctr">
                    <a:solidFill>
                      <a:srgbClr val="00B0F0"/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200" kern="100" dirty="0">
                          <a:effectLst/>
                        </a:rPr>
                        <a:t>4</a:t>
                      </a:r>
                      <a:r>
                        <a:rPr lang="zh-CN" altLang="en-US" sz="1200" kern="100" dirty="0">
                          <a:effectLst/>
                        </a:rPr>
                        <a:t>月</a:t>
                      </a:r>
                      <a:r>
                        <a:rPr lang="en-US" altLang="zh-CN" sz="1200" kern="100" dirty="0">
                          <a:effectLst/>
                        </a:rPr>
                        <a:t>13</a:t>
                      </a:r>
                      <a:r>
                        <a:rPr lang="zh-CN" altLang="en-US" sz="1200" kern="100" dirty="0">
                          <a:effectLst/>
                        </a:rPr>
                        <a:t>日</a:t>
                      </a:r>
                      <a:endParaRPr lang="zh-CN" altLang="en-US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zh-CN" altLang="en-US" sz="1000" kern="100" dirty="0">
                          <a:effectLst/>
                        </a:rPr>
                        <a:t>签到、展览布展</a:t>
                      </a:r>
                      <a:endParaRPr lang="zh-CN" altLang="en-US" sz="1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7335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200" kern="100" dirty="0">
                          <a:effectLst/>
                        </a:rPr>
                        <a:t>4</a:t>
                      </a:r>
                      <a:r>
                        <a:rPr lang="zh-CN" altLang="en-US" sz="1200" kern="100" dirty="0">
                          <a:effectLst/>
                        </a:rPr>
                        <a:t>月</a:t>
                      </a:r>
                      <a:r>
                        <a:rPr lang="en-US" altLang="zh-CN" sz="1200" kern="100" dirty="0">
                          <a:effectLst/>
                        </a:rPr>
                        <a:t>14</a:t>
                      </a:r>
                      <a:r>
                        <a:rPr lang="zh-CN" altLang="en-US" sz="1200" kern="100" dirty="0">
                          <a:effectLst/>
                        </a:rPr>
                        <a:t>日上午</a:t>
                      </a:r>
                      <a:endParaRPr lang="zh-CN" altLang="en-US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000" kern="100" dirty="0">
                          <a:effectLst/>
                        </a:rPr>
                        <a:t>2026</a:t>
                      </a:r>
                      <a:r>
                        <a:rPr lang="zh-CN" altLang="en-US" sz="1000" kern="100" dirty="0">
                          <a:effectLst/>
                        </a:rPr>
                        <a:t>化工新材料及精细化工大会暨展览会主论坛</a:t>
                      </a:r>
                      <a:endParaRPr lang="zh-CN" sz="1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58005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200" kern="100" dirty="0">
                          <a:effectLst/>
                          <a:sym typeface="+mn-ea"/>
                        </a:rPr>
                        <a:t>4</a:t>
                      </a:r>
                      <a:r>
                        <a:rPr lang="zh-CN" altLang="en-US" sz="1200" kern="100" dirty="0">
                          <a:effectLst/>
                          <a:sym typeface="+mn-ea"/>
                        </a:rPr>
                        <a:t>月</a:t>
                      </a:r>
                      <a:r>
                        <a:rPr lang="en-US" altLang="zh-CN" sz="1200" kern="100" dirty="0">
                          <a:effectLst/>
                          <a:sym typeface="+mn-ea"/>
                        </a:rPr>
                        <a:t>14</a:t>
                      </a:r>
                      <a:r>
                        <a:rPr lang="zh-CN" altLang="en-US" sz="1200" kern="100" dirty="0">
                          <a:effectLst/>
                          <a:sym typeface="+mn-ea"/>
                        </a:rPr>
                        <a:t>日下午</a:t>
                      </a:r>
                      <a:endParaRPr lang="zh-CN" altLang="en-US" sz="1200" kern="100" dirty="0">
                        <a:effectLst/>
                        <a:sym typeface="+mn-ea"/>
                      </a:endParaRP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200" kern="100" dirty="0">
                          <a:effectLst/>
                          <a:sym typeface="微软雅黑" panose="020B0503020204020204" charset="-122"/>
                        </a:rPr>
                        <a:t>4</a:t>
                      </a:r>
                      <a:r>
                        <a:rPr lang="zh-CN" altLang="en-US" sz="1200" kern="100" dirty="0">
                          <a:effectLst/>
                          <a:sym typeface="微软雅黑" panose="020B0503020204020204" charset="-122"/>
                        </a:rPr>
                        <a:t>月</a:t>
                      </a:r>
                      <a:r>
                        <a:rPr lang="en-US" altLang="zh-CN" sz="1200" kern="100" dirty="0">
                          <a:effectLst/>
                          <a:sym typeface="微软雅黑" panose="020B0503020204020204" charset="-122"/>
                        </a:rPr>
                        <a:t>15</a:t>
                      </a:r>
                      <a:r>
                        <a:rPr lang="zh-CN" altLang="en-US" sz="1200" kern="100" dirty="0">
                          <a:effectLst/>
                          <a:sym typeface="微软雅黑" panose="020B0503020204020204" charset="-122"/>
                        </a:rPr>
                        <a:t>日全天</a:t>
                      </a:r>
                      <a:r>
                        <a:rPr lang="en-US" altLang="zh-CN" sz="1200" kern="100">
                          <a:effectLst/>
                        </a:rPr>
                        <a:t>  </a:t>
                      </a:r>
                      <a:endParaRPr lang="en-US" sz="12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000" kern="100" dirty="0">
                          <a:effectLst/>
                          <a:sym typeface="+mn-ea"/>
                        </a:rPr>
                        <a:t>1.2026(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第十四届</a:t>
                      </a:r>
                      <a:r>
                        <a:rPr lang="en-US" altLang="zh-CN" sz="1000" kern="100" dirty="0">
                          <a:effectLst/>
                          <a:sym typeface="+mn-ea"/>
                        </a:rPr>
                        <a:t>)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氟材料高端应用及相关加工技术研讨会</a:t>
                      </a:r>
                      <a:endParaRPr lang="zh-CN" altLang="en-US" sz="1000" kern="100" dirty="0">
                        <a:effectLst/>
                        <a:sym typeface="+mn-ea"/>
                      </a:endParaRP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000" kern="100" dirty="0">
                          <a:effectLst/>
                          <a:sym typeface="+mn-ea"/>
                        </a:rPr>
                        <a:t>2.2026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半导体关键材料与应用技术交流会</a:t>
                      </a:r>
                      <a:endParaRPr lang="zh-CN" altLang="en-US" sz="1000" kern="100" dirty="0">
                        <a:effectLst/>
                        <a:sym typeface="+mn-ea"/>
                      </a:endParaRP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000" kern="100" dirty="0">
                          <a:effectLst/>
                          <a:sym typeface="+mn-ea"/>
                        </a:rPr>
                        <a:t>3.2026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（第三届）液冷技术创新与市场应用论坛</a:t>
                      </a:r>
                      <a:endParaRPr lang="zh-CN" altLang="en-US" sz="1000" kern="100" dirty="0">
                        <a:effectLst/>
                        <a:sym typeface="+mn-ea"/>
                      </a:endParaRP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000" kern="100" dirty="0">
                          <a:effectLst/>
                          <a:sym typeface="+mn-ea"/>
                        </a:rPr>
                        <a:t>4.2026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国际先进热管理材料技术交流会</a:t>
                      </a:r>
                      <a:endParaRPr lang="zh-CN" altLang="en-US" sz="1000" kern="100" dirty="0">
                        <a:effectLst/>
                        <a:sym typeface="+mn-ea"/>
                      </a:endParaRP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000" kern="100" dirty="0">
                          <a:effectLst/>
                          <a:sym typeface="+mn-ea"/>
                        </a:rPr>
                        <a:t>5.2026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（第二十八届）有机硅精细化学品技术交流会</a:t>
                      </a:r>
                      <a:endParaRPr lang="zh-CN" altLang="en-US" sz="1000" kern="100" dirty="0">
                        <a:effectLst/>
                        <a:sym typeface="+mn-ea"/>
                      </a:endParaRP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000" kern="100" dirty="0">
                          <a:effectLst/>
                          <a:sym typeface="+mn-ea"/>
                        </a:rPr>
                        <a:t>6.2026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（第三届）高纯石英材料技术及应用高峰论坛</a:t>
                      </a:r>
                      <a:endParaRPr lang="zh-CN" altLang="en-US" sz="1000" kern="100" dirty="0">
                        <a:effectLst/>
                        <a:sym typeface="+mn-ea"/>
                      </a:endParaRP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000" kern="100" dirty="0">
                          <a:effectLst/>
                          <a:sym typeface="+mn-ea"/>
                        </a:rPr>
                        <a:t>7.2026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（第二届）气凝胶制品新技术新应用交流会</a:t>
                      </a:r>
                      <a:endParaRPr lang="zh-CN" altLang="en-US" sz="1000" kern="100" dirty="0">
                        <a:effectLst/>
                        <a:sym typeface="+mn-ea"/>
                      </a:endParaRP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000" kern="100" dirty="0">
                          <a:effectLst/>
                          <a:sym typeface="+mn-ea"/>
                        </a:rPr>
                        <a:t>8.2026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钙钛矿电池技术与应用交流会</a:t>
                      </a:r>
                      <a:endParaRPr lang="zh-CN" altLang="en-US" sz="1000" kern="100" dirty="0">
                        <a:effectLst/>
                        <a:sym typeface="+mn-ea"/>
                      </a:endParaRP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000" kern="100" dirty="0">
                          <a:effectLst/>
                          <a:sym typeface="+mn-ea"/>
                        </a:rPr>
                        <a:t>9.2026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（第十五届）环氧树脂高端应用技术交流会</a:t>
                      </a:r>
                      <a:endParaRPr lang="zh-CN" altLang="en-US" sz="1000" kern="100" dirty="0">
                        <a:effectLst/>
                        <a:sym typeface="+mn-ea"/>
                      </a:endParaRP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000" kern="100" dirty="0">
                          <a:effectLst/>
                          <a:sym typeface="+mn-ea"/>
                        </a:rPr>
                        <a:t>10.2026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有机胺及改性胺产业论坛</a:t>
                      </a:r>
                      <a:endParaRPr lang="zh-CN" altLang="en-US" sz="1000" kern="100" dirty="0">
                        <a:effectLst/>
                        <a:sym typeface="+mn-ea"/>
                      </a:endParaRP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000" kern="100" dirty="0">
                          <a:effectLst/>
                          <a:sym typeface="+mn-ea"/>
                        </a:rPr>
                        <a:t>11.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烯</a:t>
                      </a:r>
                      <a:r>
                        <a:rPr lang="en-US" altLang="zh-CN" sz="1000" kern="100" dirty="0">
                          <a:effectLst/>
                          <a:sym typeface="+mn-ea"/>
                        </a:rPr>
                        <a:t>·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聚</a:t>
                      </a:r>
                      <a:r>
                        <a:rPr lang="en-US" altLang="zh-CN" sz="1000" kern="100" dirty="0">
                          <a:effectLst/>
                          <a:sym typeface="+mn-ea"/>
                        </a:rPr>
                        <a:t>2026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乙烯下游高端聚合物发展研讨会</a:t>
                      </a:r>
                      <a:endParaRPr lang="zh-CN" altLang="en-US" sz="1000" kern="100" dirty="0">
                        <a:effectLst/>
                        <a:sym typeface="+mn-ea"/>
                      </a:endParaRP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000" kern="100" dirty="0">
                          <a:effectLst/>
                          <a:sym typeface="+mn-ea"/>
                        </a:rPr>
                        <a:t>12.2026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（第六届）丙烯酸酯及甲甲酯产业链发展论坛</a:t>
                      </a:r>
                      <a:endParaRPr lang="en-US" altLang="zh-CN" sz="1000" kern="100" dirty="0">
                        <a:effectLst/>
                        <a:sym typeface="+mn-ea"/>
                      </a:endParaRP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000" kern="100" dirty="0">
                          <a:effectLst/>
                          <a:sym typeface="+mn-ea"/>
                        </a:rPr>
                        <a:t>13.2026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（第十二届）表面活性剂高端应用技术交流会</a:t>
                      </a:r>
                      <a:endParaRPr lang="zh-CN" altLang="en-US" sz="1000" kern="100" dirty="0">
                        <a:effectLst/>
                        <a:sym typeface="+mn-ea"/>
                      </a:endParaRP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000" kern="100" dirty="0">
                          <a:effectLst/>
                          <a:sym typeface="+mn-ea"/>
                        </a:rPr>
                        <a:t>14.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特塑</a:t>
                      </a:r>
                      <a:r>
                        <a:rPr lang="en-US" altLang="zh-CN" sz="1000" kern="100" dirty="0">
                          <a:effectLst/>
                          <a:sym typeface="+mn-ea"/>
                        </a:rPr>
                        <a:t>·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热点</a:t>
                      </a:r>
                      <a:r>
                        <a:rPr lang="en-US" altLang="zh-CN" sz="1000" kern="100" dirty="0">
                          <a:effectLst/>
                          <a:sym typeface="+mn-ea"/>
                        </a:rPr>
                        <a:t>|2026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（第二届）特种工程塑料产业峰会</a:t>
                      </a:r>
                      <a:endParaRPr lang="zh-CN" altLang="en-US" sz="1000" kern="100" dirty="0">
                        <a:effectLst/>
                        <a:sym typeface="+mn-ea"/>
                      </a:endParaRP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000" kern="100" dirty="0">
                          <a:effectLst/>
                          <a:sym typeface="+mn-ea"/>
                        </a:rPr>
                        <a:t>15.2026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年辐射固化创新发展论坛</a:t>
                      </a:r>
                      <a:endParaRPr lang="zh-CN" altLang="en-US" sz="1000" kern="100" dirty="0">
                        <a:effectLst/>
                        <a:sym typeface="+mn-ea"/>
                      </a:endParaRP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000" kern="100" dirty="0">
                          <a:effectLst/>
                          <a:sym typeface="+mn-ea"/>
                        </a:rPr>
                        <a:t>16.2026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年电子胶技术与应用创新发展论坛</a:t>
                      </a:r>
                      <a:endParaRPr lang="zh-CN" altLang="en-US" sz="1000" kern="100" dirty="0">
                        <a:effectLst/>
                        <a:sym typeface="+mn-ea"/>
                      </a:endParaRP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000" kern="100" dirty="0">
                          <a:effectLst/>
                          <a:sym typeface="+mn-ea"/>
                        </a:rPr>
                        <a:t>17.2026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（第二届）亚洲有机硅技术交流会</a:t>
                      </a:r>
                      <a:endParaRPr lang="zh-CN" altLang="en-US" sz="1000" kern="100" dirty="0">
                        <a:effectLst/>
                        <a:sym typeface="+mn-ea"/>
                      </a:endParaRP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18.2026</a:t>
                      </a:r>
                      <a:r>
                        <a:rPr lang="zh-CN" altLang="en-US" sz="1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国际化工新材料合作与出海峰会</a:t>
                      </a:r>
                      <a:endParaRPr lang="zh-CN" altLang="en-US" sz="1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19.2026</a:t>
                      </a:r>
                      <a:r>
                        <a:rPr lang="zh-CN" altLang="en-US" sz="1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化工新材料中试小试技术及装备研讨会</a:t>
                      </a:r>
                      <a:endParaRPr lang="zh-CN" altLang="en-US" sz="1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20.2026</a:t>
                      </a:r>
                      <a:r>
                        <a:rPr lang="zh-CN" altLang="en-US" sz="1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化工新材料投融资论坛</a:t>
                      </a:r>
                      <a:endParaRPr lang="zh-CN" altLang="en-US" sz="1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en-US" altLang="zh-CN" sz="1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21.</a:t>
                      </a:r>
                      <a:r>
                        <a:rPr lang="zh-CN" altLang="en-US" sz="1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精细化工环保节能、安全生产与新技术装备融合创新论坛</a:t>
                      </a:r>
                      <a:endParaRPr lang="zh-CN" altLang="en-US" sz="1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0" marB="0" anchor="ctr"/>
                </a:tc>
              </a:tr>
              <a:tr h="673100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buNone/>
                      </a:pPr>
                      <a:r>
                        <a:rPr lang="en-US" altLang="zh-CN" sz="1200" kern="100" dirty="0">
                          <a:effectLst/>
                          <a:sym typeface="+mn-ea"/>
                        </a:rPr>
                        <a:t>4</a:t>
                      </a:r>
                      <a:r>
                        <a:rPr lang="zh-CN" altLang="en-US" sz="1200" kern="100" dirty="0">
                          <a:effectLst/>
                          <a:sym typeface="+mn-ea"/>
                        </a:rPr>
                        <a:t>月</a:t>
                      </a:r>
                      <a:r>
                        <a:rPr lang="en-US" altLang="zh-CN" sz="1200" kern="100" dirty="0">
                          <a:effectLst/>
                          <a:sym typeface="+mn-ea"/>
                        </a:rPr>
                        <a:t>13-15</a:t>
                      </a:r>
                      <a:r>
                        <a:rPr lang="zh-CN" altLang="en-US" sz="1200" kern="100" dirty="0">
                          <a:effectLst/>
                          <a:sym typeface="+mn-ea"/>
                        </a:rPr>
                        <a:t>日</a:t>
                      </a:r>
                      <a:endParaRPr lang="zh-CN" altLang="en-US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buNone/>
                      </a:pPr>
                      <a:r>
                        <a:rPr lang="en-US" altLang="zh-CN" sz="1000" kern="100" dirty="0">
                          <a:effectLst/>
                          <a:sym typeface="+mn-ea"/>
                        </a:rPr>
                        <a:t>2026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化工新材料及精细化工大会暨展览会（</a:t>
                      </a:r>
                      <a:r>
                        <a:rPr lang="en-US" altLang="zh-CN" sz="1000" kern="100" dirty="0">
                          <a:effectLst/>
                          <a:sym typeface="+mn-ea"/>
                        </a:rPr>
                        <a:t>ACMIE2026</a:t>
                      </a:r>
                      <a:r>
                        <a:rPr lang="zh-CN" altLang="en-US" sz="1000" kern="100" dirty="0">
                          <a:effectLst/>
                          <a:sym typeface="+mn-ea"/>
                        </a:rPr>
                        <a:t>）</a:t>
                      </a:r>
                      <a:endParaRPr lang="en-US" altLang="zh-CN" sz="1000" kern="100" dirty="0">
                        <a:effectLst/>
                        <a:sym typeface="+mn-ea"/>
                      </a:endParaRPr>
                    </a:p>
                    <a:p>
                      <a:pPr algn="l">
                        <a:lnSpc>
                          <a:spcPts val="1700"/>
                        </a:lnSpc>
                        <a:buNone/>
                      </a:pPr>
                      <a:r>
                        <a:rPr lang="en-US" altLang="zh-CN" sz="1000" dirty="0"/>
                        <a:t>2026</a:t>
                      </a:r>
                      <a:r>
                        <a:rPr lang="zh-CN" altLang="en-US" sz="1000" dirty="0"/>
                        <a:t>亚洲硅业科技大会及展览会（</a:t>
                      </a:r>
                      <a:r>
                        <a:rPr lang="en-US" altLang="zh-CN" sz="1000" dirty="0"/>
                        <a:t>AST2026</a:t>
                      </a:r>
                      <a:r>
                        <a:rPr lang="zh-CN" altLang="en-US" sz="1000" dirty="0"/>
                        <a:t>）</a:t>
                      </a:r>
                      <a:br>
                        <a:rPr lang="zh-CN" altLang="en-US" sz="1000" dirty="0"/>
                      </a:br>
                      <a:r>
                        <a:rPr lang="en-US" altLang="zh-CN" sz="1000" dirty="0"/>
                        <a:t>2026</a:t>
                      </a:r>
                      <a:r>
                        <a:rPr lang="zh-CN" altLang="en-US" sz="1000" dirty="0"/>
                        <a:t>全国催化及催化剂博览会（</a:t>
                      </a:r>
                      <a:r>
                        <a:rPr lang="en-US" altLang="zh-CN" sz="1000" dirty="0"/>
                        <a:t>NCCE2026)</a:t>
                      </a:r>
                      <a:endParaRPr lang="en-US" altLang="zh-CN" sz="1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16915" y="147320"/>
            <a:ext cx="6612255" cy="5924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3600" b="1" dirty="0">
                <a:solidFill>
                  <a:srgbClr val="185A9D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会议日程</a:t>
            </a:r>
            <a:r>
              <a:rPr lang="en-US" altLang="zh-CN" sz="3600" b="1" dirty="0">
                <a:solidFill>
                  <a:srgbClr val="185A9D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&amp;</a:t>
            </a:r>
            <a:r>
              <a:rPr lang="zh-CN" altLang="en-US" sz="3600" b="1" dirty="0">
                <a:solidFill>
                  <a:srgbClr val="185A9D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亮点</a:t>
            </a:r>
            <a:endParaRPr lang="zh-CN" altLang="en-US" sz="3600" b="1" dirty="0">
              <a:solidFill>
                <a:srgbClr val="185A9D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形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095" t="2865" r="139" b="41580"/>
          <a:stretch>
            <a:fillRect/>
          </a:stretch>
        </p:blipFill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148189"/>
            <a:ext cx="12192000" cy="6561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91633" y="152400"/>
            <a:ext cx="1629344" cy="768350"/>
            <a:chOff x="5116714" y="805916"/>
            <a:chExt cx="1816102" cy="768350"/>
          </a:xfrm>
        </p:grpSpPr>
        <p:sp>
          <p:nvSpPr>
            <p:cNvPr id="20" name="文本框 19"/>
            <p:cNvSpPr txBox="1"/>
            <p:nvPr/>
          </p:nvSpPr>
          <p:spPr>
            <a:xfrm>
              <a:off x="5236329" y="805916"/>
              <a:ext cx="1696487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zh-CN" altLang="en-US" sz="4400" dirty="0">
                <a:gradFill>
                  <a:gsLst>
                    <a:gs pos="33000">
                      <a:srgbClr val="43CEA2"/>
                    </a:gs>
                    <a:gs pos="95000">
                      <a:srgbClr val="185A9D"/>
                    </a:gs>
                  </a:gsLst>
                  <a:lin ang="8100000" scaled="1"/>
                </a:gradFill>
                <a:latin typeface="阿里巴巴普惠体 Heavy" panose="00020600040101010101" pitchFamily="18" charset="-122"/>
                <a:ea typeface="阿里巴巴普惠体 Heavy" panose="00020600040101010101" pitchFamily="18" charset="-122"/>
                <a:sym typeface="阿里巴巴普惠体 Heavy" panose="00020600040101010101" pitchFamily="18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116714" y="871321"/>
              <a:ext cx="811122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i="0" dirty="0">
                  <a:gradFill>
                    <a:gsLst>
                      <a:gs pos="33000">
                        <a:srgbClr val="43CEA2"/>
                      </a:gs>
                      <a:gs pos="95000">
                        <a:srgbClr val="185A9D"/>
                      </a:gs>
                    </a:gsLst>
                    <a:lin ang="8100000" scaled="1"/>
                  </a:gradFill>
                  <a:effectLst/>
                  <a:latin typeface="阿里巴巴普惠体 B" panose="00020600040101010101" pitchFamily="18" charset="-122"/>
                  <a:ea typeface="阿里巴巴普惠体 B" panose="00020600040101010101" pitchFamily="18" charset="-122"/>
                  <a:sym typeface="阿里巴巴普惠体 B" panose="00020600040101010101" pitchFamily="18" charset="-122"/>
                </a:rPr>
                <a:t>03</a:t>
              </a:r>
              <a:endParaRPr lang="en-US" altLang="zh-CN" sz="2800" i="0" dirty="0">
                <a:gradFill>
                  <a:gsLst>
                    <a:gs pos="33000">
                      <a:srgbClr val="43CEA2"/>
                    </a:gs>
                    <a:gs pos="95000">
                      <a:srgbClr val="185A9D"/>
                    </a:gs>
                  </a:gsLst>
                  <a:lin ang="8100000" scaled="1"/>
                </a:gradFill>
                <a:effectLst/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endParaRPr>
            </a:p>
          </p:txBody>
        </p:sp>
      </p:grpSp>
      <p:sp>
        <p:nvSpPr>
          <p:cNvPr id="58" name="文本框 57"/>
          <p:cNvSpPr txBox="1"/>
          <p:nvPr>
            <p:custDataLst>
              <p:tags r:id="rId3"/>
            </p:custDataLst>
          </p:nvPr>
        </p:nvSpPr>
        <p:spPr>
          <a:xfrm>
            <a:off x="819150" y="0"/>
            <a:ext cx="563943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185A9D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会议及分会场安排</a:t>
            </a:r>
            <a:endParaRPr lang="zh-CN" altLang="en-US" sz="3600" b="1" dirty="0">
              <a:solidFill>
                <a:srgbClr val="185A9D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08940" y="629920"/>
          <a:ext cx="11518900" cy="6135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4855"/>
                <a:gridCol w="5694045"/>
              </a:tblGrid>
              <a:tr h="5575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2026(</a:t>
                      </a:r>
                      <a:r>
                        <a:rPr lang="zh-CN" altLang="en-US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第十四届</a:t>
                      </a:r>
                      <a:r>
                        <a:rPr lang="en-US" altLang="zh-CN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)</a:t>
                      </a:r>
                      <a:r>
                        <a:rPr lang="zh-CN" altLang="en-US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氟材料高端应用及相关加工技术研讨会</a:t>
                      </a:r>
                      <a:endParaRPr lang="zh-CN" altLang="zh-CN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indent="0" algn="l" defTabSz="914400" rtl="0" eaLnBrk="1" latinLnBrk="0" hangingPunct="1">
                        <a:lnSpc>
                          <a:spcPct val="150000"/>
                        </a:lnSpc>
                        <a:buFont typeface="Wingdings" panose="05000000000000000000" charset="0"/>
                        <a:buNone/>
                      </a:pP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电子信息与半导体用氟材料；高端氟材料加工技术与装备创新；医疗健康与含氟新药</a:t>
                      </a:r>
                      <a:endParaRPr lang="zh-CN" altLang="en-US" sz="1000" kern="1200" dirty="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2026</a:t>
                      </a:r>
                      <a:r>
                        <a:rPr lang="zh-CN" altLang="en-US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半导体关键材料与应用技术交流会</a:t>
                      </a:r>
                      <a:endParaRPr lang="zh-CN" altLang="en-US" sz="1000" b="1" kern="1200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光刻胶；湿电子化学品；电子气体</a:t>
                      </a:r>
                      <a:endParaRPr lang="zh-CN" altLang="en-US" sz="1000" kern="1200" dirty="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2026（第三届）液冷技术创新与市场应用论坛</a:t>
                      </a:r>
                      <a:endParaRPr lang="en-US" altLang="zh-CN" sz="1000" b="1" kern="1200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0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液冷技术革新与前沿发展；高效液冷系统解决方案与应用实践；液冷材料与关键部件</a:t>
                      </a:r>
                      <a:endParaRPr lang="zh-CN" altLang="en-US" sz="1000" dirty="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2026</a:t>
                      </a:r>
                      <a:r>
                        <a:rPr lang="zh-CN" altLang="en-US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国际先进热管理材料技术交流会</a:t>
                      </a:r>
                      <a:endParaRPr lang="zh-CN" altLang="en-US" sz="1000" b="1" kern="1200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</a:pP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热界面材料；新型导热材料；高导热封装材料</a:t>
                      </a:r>
                      <a:endParaRPr lang="zh-CN" altLang="en-US" sz="1000" kern="1200" dirty="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2026（第二十八届）有机硅精细化学品技术交流会</a:t>
                      </a:r>
                      <a:endParaRPr lang="en-US" altLang="zh-CN" sz="1000" b="1" kern="1200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</a:pP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新能源汽车用有机硅；新能源与储能用有机硅；医疗健康与个人护理</a:t>
                      </a:r>
                      <a:endParaRPr lang="zh-CN" altLang="en-US" sz="1000" kern="1200" dirty="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2026</a:t>
                      </a:r>
                      <a:r>
                        <a:rPr lang="zh-CN" altLang="en-US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（第三届）高纯石英材料技术及应用高峰论坛</a:t>
                      </a:r>
                      <a:endParaRPr lang="zh-CN" altLang="en-US" sz="1000" b="1" kern="1200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</a:pP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高纯石英提纯工艺及综合利用；高纯石英前沿技术；石英制品加工工艺及终端应用</a:t>
                      </a:r>
                      <a:endParaRPr lang="zh-CN" altLang="en-US" sz="1000" kern="1200" dirty="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2026</a:t>
                      </a:r>
                      <a:r>
                        <a:rPr lang="zh-CN" altLang="en-US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（第二届）气凝胶制品新技术新应用交流会</a:t>
                      </a:r>
                      <a:endParaRPr lang="zh-CN" altLang="en-US" sz="1000" b="1" kern="1200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</a:pP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气凝胶材料与制品创新；建筑与工业保温用气凝胶制品；新能源、储能用气凝胶制品</a:t>
                      </a:r>
                      <a:endParaRPr lang="zh-CN" altLang="en-US" sz="1000" kern="1200" dirty="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2026</a:t>
                      </a:r>
                      <a:r>
                        <a:rPr lang="zh-CN" altLang="en-US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钙钛矿电池技术与应用交流会</a:t>
                      </a:r>
                      <a:endParaRPr lang="zh-CN" altLang="en-US" sz="1000" b="1" kern="1200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</a:pPr>
                      <a:r>
                        <a:rPr lang="zh-CN" altLang="zh-CN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钙钛矿电池材料技术创新、钙钛矿电池生产工艺与设备、钙钛矿电池应用与产业化</a:t>
                      </a:r>
                      <a:endParaRPr lang="zh-CN" altLang="en-US" sz="1000" kern="1200" dirty="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2026</a:t>
                      </a:r>
                      <a:r>
                        <a:rPr lang="zh-CN" altLang="en-US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（第十五届）环氧树脂高端应用技术交流会</a:t>
                      </a:r>
                      <a:endParaRPr lang="zh-CN" altLang="en-US" sz="1000" b="1" kern="1200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</a:pP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特种环氧树脂；复合材料</a:t>
                      </a:r>
                      <a:endParaRPr lang="zh-CN" altLang="en-US" sz="1000" kern="1200" dirty="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2026</a:t>
                      </a:r>
                      <a:r>
                        <a:rPr lang="zh-CN" altLang="en-US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有机胺及改性胺产业论坛</a:t>
                      </a:r>
                      <a:endParaRPr lang="zh-CN" altLang="en-US" sz="1000" b="1" kern="1200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</a:pP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有机胺、改性胺</a:t>
                      </a:r>
                      <a:endParaRPr lang="zh-CN" altLang="en-US" sz="1000" kern="1200" dirty="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2026</a:t>
                      </a:r>
                      <a:r>
                        <a:rPr lang="zh-CN" altLang="en-US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（第六届）丙烯酸酯及甲甲酯产业链发展论坛暨丙烯酸酯高端应用交流会</a:t>
                      </a:r>
                      <a:endParaRPr lang="zh-CN" altLang="en-US" sz="1000" b="1" kern="1200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</a:pP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丙烯酸、特种酯</a:t>
                      </a:r>
                      <a:r>
                        <a:rPr lang="en-US" altLang="zh-CN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 SAP</a:t>
                      </a: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树脂、</a:t>
                      </a:r>
                      <a:r>
                        <a:rPr lang="en-US" altLang="zh-CN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MMA</a:t>
                      </a: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、丙烯酸树脂</a:t>
                      </a:r>
                      <a:r>
                        <a:rPr lang="en-US" altLang="zh-CN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乳液</a:t>
                      </a:r>
                      <a:r>
                        <a:rPr lang="en-US" altLang="zh-CN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胶黏剂</a:t>
                      </a:r>
                      <a:endParaRPr lang="zh-CN" altLang="en-US" sz="1000" kern="1200" dirty="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特塑</a:t>
                      </a:r>
                      <a:r>
                        <a:rPr lang="en-US" altLang="zh-CN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·</a:t>
                      </a:r>
                      <a:r>
                        <a:rPr lang="zh-CN" altLang="en-US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热点</a:t>
                      </a:r>
                      <a:r>
                        <a:rPr lang="en-US" altLang="zh-CN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|2026</a:t>
                      </a:r>
                      <a:r>
                        <a:rPr lang="zh-CN" altLang="en-US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（第二届）特种工程塑料产业峰会</a:t>
                      </a:r>
                      <a:endParaRPr lang="zh-CN" altLang="en-US" sz="1000" b="1" kern="1200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</a:pP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尼龙、聚酰亚胺</a:t>
                      </a:r>
                      <a:endParaRPr lang="zh-CN" altLang="en-US" sz="1000" kern="1200" dirty="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烯·聚2026乙烯下游高端聚合物发展研讨会</a:t>
                      </a:r>
                      <a:endParaRPr lang="zh-CN" altLang="en-US" sz="1000" b="1" kern="1200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UHMWPE；EVA</a:t>
                      </a:r>
                      <a:endParaRPr lang="zh-CN" altLang="en-US" sz="1000" kern="1200" dirty="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2026（第十二届）表面活性剂高端应用技术交流会</a:t>
                      </a:r>
                      <a:endParaRPr lang="zh-CN" altLang="en-US" sz="1000" b="1" kern="1200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个人护理与家居护理；工业清洗与润滑；化纤与皮革助剂；农化助剂</a:t>
                      </a:r>
                      <a:endParaRPr lang="zh-CN" altLang="en-US" sz="1000" kern="1200" dirty="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2026</a:t>
                      </a:r>
                      <a:r>
                        <a:rPr lang="zh-CN" altLang="en-US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年辐射固化创新发展论坛</a:t>
                      </a:r>
                      <a:endParaRPr lang="zh-CN" altLang="en-US" sz="1000" b="1" kern="1200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</a:pP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单体</a:t>
                      </a:r>
                      <a:r>
                        <a:rPr lang="en-US" altLang="zh-CN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树脂</a:t>
                      </a:r>
                      <a:r>
                        <a:rPr lang="en-US" altLang="zh-CN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光引发剂；涂料及油墨；胶粘剂及其他</a:t>
                      </a:r>
                      <a:endParaRPr lang="zh-CN" altLang="en-US" sz="1000" kern="1200" dirty="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2026</a:t>
                      </a:r>
                      <a:r>
                        <a:rPr lang="zh-CN" altLang="en-US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年电子胶技术与应用创新发展论坛</a:t>
                      </a:r>
                      <a:endParaRPr lang="zh-CN" altLang="en-US" sz="1000" b="1" kern="1200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</a:pP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电子胶技术；电子胶应用创新</a:t>
                      </a:r>
                      <a:endParaRPr lang="zh-CN" altLang="en-US" sz="1000" kern="1200" dirty="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2026全国催化及催化剂博览会</a:t>
                      </a:r>
                      <a:endParaRPr lang="zh-CN" altLang="en-US" sz="1000" b="1" kern="1200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绿色能源催化；石油化工与精细化工催化；催化新材料与表征技术</a:t>
                      </a:r>
                      <a:endParaRPr lang="zh-CN" altLang="en-US" sz="1000" kern="1200" dirty="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2026</a:t>
                      </a:r>
                      <a:r>
                        <a:rPr lang="zh-CN" altLang="en-US" sz="1000" b="1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（第二届）亚洲有机硅技术交流会</a:t>
                      </a:r>
                      <a:endParaRPr lang="zh-CN" altLang="en-US" sz="1000" b="1" kern="1200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</a:pPr>
                      <a:r>
                        <a:rPr lang="zh-CN" altLang="en-US" sz="10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亚洲各地有机硅宏观趋势；有机硅技术前沿与未来应用场景</a:t>
                      </a:r>
                      <a:endParaRPr lang="zh-CN" altLang="en-US" sz="1000" kern="1200" dirty="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2026</a:t>
                      </a:r>
                      <a:r>
                        <a:rPr lang="zh-CN" altLang="en-US" sz="1000" b="1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国际化工新材料合作与出海峰会</a:t>
                      </a:r>
                      <a:endParaRPr lang="zh-CN" altLang="en-US" sz="1000" b="1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全球主要化工园区介绍</a:t>
                      </a:r>
                      <a:endParaRPr lang="zh-CN" altLang="en-US" sz="1000" kern="1200" dirty="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2026化工新材料中试小试技术及装备研讨会</a:t>
                      </a:r>
                      <a:endParaRPr lang="zh-CN" altLang="en-US" sz="1000" b="1" kern="1200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化工新材</a:t>
                      </a:r>
                      <a:r>
                        <a:rPr lang="zh-CN" altLang="en-US" sz="1000" kern="1200" dirty="0">
                          <a:solidFill>
                            <a:srgbClr val="5E5EAB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料中试小试</a:t>
                      </a: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技术及装备</a:t>
                      </a:r>
                      <a:endParaRPr lang="zh-CN" altLang="en-US" sz="1000" kern="1200" dirty="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2026</a:t>
                      </a:r>
                      <a:r>
                        <a:rPr lang="zh-CN" altLang="en-US" sz="1000" b="1" kern="1200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化工新材料投融资论坛</a:t>
                      </a:r>
                      <a:endParaRPr lang="zh-CN" altLang="en-US" sz="1000" b="0" kern="1200" dirty="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化工新材料产业化与投融资</a:t>
                      </a:r>
                      <a:endParaRPr lang="zh-CN" altLang="en-US" sz="1000" b="0" kern="1200" dirty="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lvl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000" b="1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精细化工环保节能、安全生产与新技术装备融合创新论坛</a:t>
                      </a:r>
                      <a:endParaRPr lang="zh-CN" altLang="en-US" sz="1000" b="1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000" kern="1200" dirty="0">
                          <a:solidFill>
                            <a:srgbClr val="3333C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节保节能、安全生产与新技术</a:t>
                      </a:r>
                      <a:endParaRPr lang="zh-CN" altLang="en-US" sz="1000" kern="1200" dirty="0">
                        <a:solidFill>
                          <a:srgbClr val="3333C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形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095" t="2865" r="139" b="41580"/>
          <a:stretch>
            <a:fillRect/>
          </a:stretch>
        </p:blipFill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148189"/>
            <a:ext cx="12192000" cy="6561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06375" y="275590"/>
            <a:ext cx="22987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0" dirty="0">
                <a:gradFill>
                  <a:gsLst>
                    <a:gs pos="33000">
                      <a:srgbClr val="43CEA2"/>
                    </a:gs>
                    <a:gs pos="95000">
                      <a:srgbClr val="185A9D"/>
                    </a:gs>
                  </a:gsLst>
                  <a:lin ang="8100000" scaled="1"/>
                </a:gradFill>
                <a:effectLst/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04</a:t>
            </a:r>
            <a:endParaRPr lang="en-US" altLang="zh-CN" sz="2800" i="0" dirty="0">
              <a:gradFill>
                <a:gsLst>
                  <a:gs pos="33000">
                    <a:srgbClr val="43CEA2"/>
                  </a:gs>
                  <a:gs pos="95000">
                    <a:srgbClr val="185A9D"/>
                  </a:gs>
                </a:gsLst>
                <a:lin ang="8100000" scaled="1"/>
              </a:gradFill>
              <a:effectLst/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90880" y="3046730"/>
            <a:ext cx="2999740" cy="486410"/>
            <a:chOff x="1876" y="3971"/>
            <a:chExt cx="4724" cy="766"/>
          </a:xfrm>
        </p:grpSpPr>
        <p:sp>
          <p:nvSpPr>
            <p:cNvPr id="7" name="矩形: 圆角 6"/>
            <p:cNvSpPr/>
            <p:nvPr>
              <p:custDataLst>
                <p:tags r:id="rId3"/>
              </p:custDataLst>
            </p:nvPr>
          </p:nvSpPr>
          <p:spPr>
            <a:xfrm>
              <a:off x="1876" y="3971"/>
              <a:ext cx="4725" cy="767"/>
            </a:xfrm>
            <a:prstGeom prst="roundRect">
              <a:avLst>
                <a:gd name="adj" fmla="val 8929"/>
              </a:avLst>
            </a:prstGeom>
            <a:solidFill>
              <a:srgbClr val="185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4"/>
              </p:custDataLst>
            </p:nvPr>
          </p:nvSpPr>
          <p:spPr>
            <a:xfrm>
              <a:off x="2439" y="4098"/>
              <a:ext cx="3569" cy="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sym typeface="阿里巴巴普惠体 B" panose="00020600040101010101" pitchFamily="18" charset="-122"/>
                </a:rPr>
                <a:t>会议现场</a:t>
              </a:r>
              <a:endParaRPr lang="zh-CN" altLang="en-US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1986224" y="3407132"/>
            <a:ext cx="22663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ADD TITLE</a:t>
            </a:r>
            <a:endParaRPr lang="zh-CN" altLang="en-US" sz="2400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1986225" y="3849747"/>
            <a:ext cx="3997316" cy="708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Mercury is the closest planet to the Sun and the smallest one in the Solar System</a:t>
            </a:r>
            <a:endParaRPr lang="en-US" altLang="zh-CN" sz="1400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7739704" y="3407132"/>
            <a:ext cx="22663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ADD TITLE</a:t>
            </a:r>
            <a:endParaRPr lang="zh-CN" altLang="en-US" sz="2400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8"/>
            </p:custDataLst>
          </p:nvPr>
        </p:nvSpPr>
        <p:spPr>
          <a:xfrm>
            <a:off x="7739704" y="3849747"/>
            <a:ext cx="3997316" cy="708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阿里巴巴普惠体" panose="00020600040101010101" pitchFamily="18" charset="-122"/>
              </a:rPr>
              <a:t>Mercury is the closest planet to the Sun and the smallest one in the Solar System</a:t>
            </a:r>
            <a:endParaRPr lang="en-US" altLang="zh-CN" sz="1400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4670" y="877570"/>
            <a:ext cx="3320200" cy="208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101330" y="3596640"/>
            <a:ext cx="3319145" cy="221805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88645" y="3604260"/>
            <a:ext cx="3310255" cy="2193925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4505960" y="3034665"/>
            <a:ext cx="2999740" cy="486410"/>
            <a:chOff x="1876" y="3971"/>
            <a:chExt cx="4724" cy="766"/>
          </a:xfrm>
        </p:grpSpPr>
        <p:sp>
          <p:nvSpPr>
            <p:cNvPr id="31" name="矩形: 圆角 6"/>
            <p:cNvSpPr/>
            <p:nvPr>
              <p:custDataLst>
                <p:tags r:id="rId14"/>
              </p:custDataLst>
            </p:nvPr>
          </p:nvSpPr>
          <p:spPr>
            <a:xfrm>
              <a:off x="1876" y="3971"/>
              <a:ext cx="4725" cy="767"/>
            </a:xfrm>
            <a:prstGeom prst="roundRect">
              <a:avLst>
                <a:gd name="adj" fmla="val 8929"/>
              </a:avLst>
            </a:prstGeom>
            <a:solidFill>
              <a:srgbClr val="185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15"/>
              </p:custDataLst>
            </p:nvPr>
          </p:nvSpPr>
          <p:spPr>
            <a:xfrm>
              <a:off x="2439" y="4098"/>
              <a:ext cx="3569" cy="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sym typeface="阿里巴巴普惠体 B" panose="00020600040101010101" pitchFamily="18" charset="-122"/>
                </a:rPr>
                <a:t>会议现场</a:t>
              </a:r>
              <a:endParaRPr lang="zh-CN" altLang="en-US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34280" y="5862320"/>
            <a:ext cx="3119780" cy="487045"/>
            <a:chOff x="1948" y="3971"/>
            <a:chExt cx="4725" cy="767"/>
          </a:xfrm>
        </p:grpSpPr>
        <p:sp>
          <p:nvSpPr>
            <p:cNvPr id="34" name="矩形: 圆角 6"/>
            <p:cNvSpPr/>
            <p:nvPr>
              <p:custDataLst>
                <p:tags r:id="rId16"/>
              </p:custDataLst>
            </p:nvPr>
          </p:nvSpPr>
          <p:spPr>
            <a:xfrm>
              <a:off x="1948" y="3971"/>
              <a:ext cx="4725" cy="767"/>
            </a:xfrm>
            <a:prstGeom prst="roundRect">
              <a:avLst>
                <a:gd name="adj" fmla="val 8929"/>
              </a:avLst>
            </a:prstGeom>
            <a:solidFill>
              <a:srgbClr val="185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17"/>
              </p:custDataLst>
            </p:nvPr>
          </p:nvSpPr>
          <p:spPr>
            <a:xfrm>
              <a:off x="2439" y="4098"/>
              <a:ext cx="3569" cy="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sym typeface="阿里巴巴普惠体 B" panose="00020600040101010101" pitchFamily="18" charset="-122"/>
                </a:rPr>
                <a:t>会议现场</a:t>
              </a:r>
              <a:endParaRPr lang="zh-CN" altLang="en-US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309110" y="5871210"/>
            <a:ext cx="3397250" cy="487045"/>
            <a:chOff x="1876" y="3971"/>
            <a:chExt cx="4725" cy="767"/>
          </a:xfrm>
        </p:grpSpPr>
        <p:sp>
          <p:nvSpPr>
            <p:cNvPr id="38" name="矩形: 圆角 6"/>
            <p:cNvSpPr/>
            <p:nvPr>
              <p:custDataLst>
                <p:tags r:id="rId18"/>
              </p:custDataLst>
            </p:nvPr>
          </p:nvSpPr>
          <p:spPr>
            <a:xfrm>
              <a:off x="1876" y="3971"/>
              <a:ext cx="4725" cy="767"/>
            </a:xfrm>
            <a:prstGeom prst="roundRect">
              <a:avLst>
                <a:gd name="adj" fmla="val 8929"/>
              </a:avLst>
            </a:prstGeom>
            <a:solidFill>
              <a:srgbClr val="185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19"/>
              </p:custDataLst>
            </p:nvPr>
          </p:nvSpPr>
          <p:spPr>
            <a:xfrm>
              <a:off x="2439" y="4098"/>
              <a:ext cx="3569" cy="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sym typeface="阿里巴巴普惠体 B" panose="00020600040101010101" pitchFamily="18" charset="-122"/>
                </a:rPr>
                <a:t>会议现场</a:t>
              </a:r>
              <a:endParaRPr lang="zh-CN" altLang="en-US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21675" y="5871210"/>
            <a:ext cx="2914650" cy="487045"/>
            <a:chOff x="1876" y="3971"/>
            <a:chExt cx="4725" cy="767"/>
          </a:xfrm>
        </p:grpSpPr>
        <p:sp>
          <p:nvSpPr>
            <p:cNvPr id="41" name="矩形: 圆角 6"/>
            <p:cNvSpPr/>
            <p:nvPr>
              <p:custDataLst>
                <p:tags r:id="rId20"/>
              </p:custDataLst>
            </p:nvPr>
          </p:nvSpPr>
          <p:spPr>
            <a:xfrm>
              <a:off x="1876" y="3971"/>
              <a:ext cx="4725" cy="767"/>
            </a:xfrm>
            <a:prstGeom prst="roundRect">
              <a:avLst>
                <a:gd name="adj" fmla="val 8929"/>
              </a:avLst>
            </a:prstGeom>
            <a:solidFill>
              <a:srgbClr val="185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文本框 41"/>
            <p:cNvSpPr txBox="1"/>
            <p:nvPr>
              <p:custDataLst>
                <p:tags r:id="rId21"/>
              </p:custDataLst>
            </p:nvPr>
          </p:nvSpPr>
          <p:spPr>
            <a:xfrm>
              <a:off x="2439" y="4098"/>
              <a:ext cx="3569" cy="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sym typeface="阿里巴巴普惠体 B" panose="00020600040101010101" pitchFamily="18" charset="-122"/>
                </a:rPr>
                <a:t>会议现场</a:t>
              </a:r>
              <a:endParaRPr lang="zh-CN" altLang="en-US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127760" y="232410"/>
            <a:ext cx="661225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185A9D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往届回顾</a:t>
            </a:r>
            <a:endParaRPr lang="zh-CN" altLang="en-US" sz="3600" b="1" dirty="0">
              <a:solidFill>
                <a:srgbClr val="185A9D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85470" y="868045"/>
            <a:ext cx="3313430" cy="21082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23"/>
          <a:stretch>
            <a:fillRect/>
          </a:stretch>
        </p:blipFill>
        <p:spPr>
          <a:xfrm>
            <a:off x="8110855" y="878205"/>
            <a:ext cx="3312000" cy="2112212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8235950" y="3046730"/>
            <a:ext cx="2999740" cy="486410"/>
            <a:chOff x="1876" y="3971"/>
            <a:chExt cx="4724" cy="766"/>
          </a:xfrm>
        </p:grpSpPr>
        <p:sp>
          <p:nvSpPr>
            <p:cNvPr id="17" name="矩形: 圆角 6"/>
            <p:cNvSpPr/>
            <p:nvPr>
              <p:custDataLst>
                <p:tags r:id="rId24"/>
              </p:custDataLst>
            </p:nvPr>
          </p:nvSpPr>
          <p:spPr>
            <a:xfrm>
              <a:off x="1876" y="3971"/>
              <a:ext cx="4725" cy="767"/>
            </a:xfrm>
            <a:prstGeom prst="roundRect">
              <a:avLst>
                <a:gd name="adj" fmla="val 8929"/>
              </a:avLst>
            </a:prstGeom>
            <a:solidFill>
              <a:srgbClr val="185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25"/>
              </p:custDataLst>
            </p:nvPr>
          </p:nvSpPr>
          <p:spPr>
            <a:xfrm>
              <a:off x="2439" y="4098"/>
              <a:ext cx="3569" cy="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sym typeface="阿里巴巴普惠体 B" panose="00020600040101010101" pitchFamily="18" charset="-122"/>
                </a:rPr>
                <a:t>会议现场</a:t>
              </a:r>
              <a:endParaRPr lang="zh-CN" altLang="en-US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endParaRPr>
            </a:p>
          </p:txBody>
        </p:sp>
      </p:grpSp>
      <p:pic>
        <p:nvPicPr>
          <p:cNvPr id="20" name="图片 19"/>
          <p:cNvPicPr/>
          <p:nvPr/>
        </p:nvPicPr>
        <p:blipFill>
          <a:blip r:embed="rId26"/>
          <a:stretch>
            <a:fillRect/>
          </a:stretch>
        </p:blipFill>
        <p:spPr>
          <a:xfrm>
            <a:off x="4331335" y="3590925"/>
            <a:ext cx="3337560" cy="221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形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095" t="2865" r="139" b="41580"/>
          <a:stretch>
            <a:fillRect/>
          </a:stretch>
        </p:blipFill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148189"/>
            <a:ext cx="12192000" cy="6561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06375" y="275590"/>
            <a:ext cx="22987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0" dirty="0">
                <a:gradFill>
                  <a:gsLst>
                    <a:gs pos="33000">
                      <a:srgbClr val="43CEA2"/>
                    </a:gs>
                    <a:gs pos="95000">
                      <a:srgbClr val="185A9D"/>
                    </a:gs>
                  </a:gsLst>
                  <a:lin ang="8100000" scaled="1"/>
                </a:gra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05</a:t>
            </a:r>
            <a:endParaRPr lang="en-US" altLang="zh-CN" sz="2800" i="0" dirty="0">
              <a:gradFill>
                <a:gsLst>
                  <a:gs pos="33000">
                    <a:srgbClr val="43CEA2"/>
                  </a:gs>
                  <a:gs pos="95000">
                    <a:srgbClr val="185A9D"/>
                  </a:gs>
                </a:gsLst>
                <a:lin ang="8100000" scaled="1"/>
              </a:gradFill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  <p:grpSp>
        <p:nvGrpSpPr>
          <p:cNvPr id="27" name="组合 26"/>
          <p:cNvGrpSpPr/>
          <p:nvPr>
            <p:custDataLst>
              <p:tags r:id="rId3"/>
            </p:custDataLst>
          </p:nvPr>
        </p:nvGrpSpPr>
        <p:grpSpPr>
          <a:xfrm>
            <a:off x="532765" y="3227070"/>
            <a:ext cx="3392170" cy="467360"/>
            <a:chOff x="1454" y="4909"/>
            <a:chExt cx="5342" cy="736"/>
          </a:xfrm>
          <a:solidFill>
            <a:srgbClr val="00B0F0"/>
          </a:solidFill>
        </p:grpSpPr>
        <p:sp>
          <p:nvSpPr>
            <p:cNvPr id="3" name="矩形: 圆角 14"/>
            <p:cNvSpPr/>
            <p:nvPr>
              <p:custDataLst>
                <p:tags r:id="rId4"/>
              </p:custDataLst>
            </p:nvPr>
          </p:nvSpPr>
          <p:spPr>
            <a:xfrm>
              <a:off x="1454" y="4909"/>
              <a:ext cx="5343" cy="737"/>
            </a:xfrm>
            <a:prstGeom prst="roundRect">
              <a:avLst>
                <a:gd name="adj" fmla="val 89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2280" y="4969"/>
              <a:ext cx="3569" cy="58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sym typeface="阿里巴巴普惠体 B" panose="00020600040101010101" pitchFamily="18" charset="-122"/>
                </a:rPr>
                <a:t>企业展示</a:t>
              </a:r>
              <a:endParaRPr lang="zh-CN" altLang="en-US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endParaRPr>
            </a:p>
          </p:txBody>
        </p:sp>
      </p:grpSp>
      <p:grpSp>
        <p:nvGrpSpPr>
          <p:cNvPr id="29" name="组合 28"/>
          <p:cNvGrpSpPr/>
          <p:nvPr>
            <p:custDataLst>
              <p:tags r:id="rId6"/>
            </p:custDataLst>
          </p:nvPr>
        </p:nvGrpSpPr>
        <p:grpSpPr>
          <a:xfrm>
            <a:off x="4327525" y="3229610"/>
            <a:ext cx="3412494" cy="467995"/>
            <a:chOff x="1454" y="4909"/>
            <a:chExt cx="5343" cy="737"/>
          </a:xfrm>
          <a:solidFill>
            <a:srgbClr val="00B0F0"/>
          </a:solidFill>
        </p:grpSpPr>
        <p:sp>
          <p:nvSpPr>
            <p:cNvPr id="30" name="矩形: 圆角 14"/>
            <p:cNvSpPr/>
            <p:nvPr>
              <p:custDataLst>
                <p:tags r:id="rId7"/>
              </p:custDataLst>
            </p:nvPr>
          </p:nvSpPr>
          <p:spPr>
            <a:xfrm>
              <a:off x="1454" y="4909"/>
              <a:ext cx="5343" cy="737"/>
            </a:xfrm>
            <a:prstGeom prst="roundRect">
              <a:avLst>
                <a:gd name="adj" fmla="val 89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8"/>
              </p:custDataLst>
            </p:nvPr>
          </p:nvSpPr>
          <p:spPr>
            <a:xfrm>
              <a:off x="2280" y="4969"/>
              <a:ext cx="3569" cy="58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sym typeface="阿里巴巴普惠体 B" panose="00020600040101010101" pitchFamily="18" charset="-122"/>
                </a:rPr>
                <a:t>企业展示</a:t>
              </a:r>
              <a:endParaRPr lang="zh-CN" altLang="en-US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endParaRPr>
            </a:p>
          </p:txBody>
        </p:sp>
      </p:grpSp>
      <p:grpSp>
        <p:nvGrpSpPr>
          <p:cNvPr id="33" name="组合 32"/>
          <p:cNvGrpSpPr/>
          <p:nvPr>
            <p:custDataLst>
              <p:tags r:id="rId9"/>
            </p:custDataLst>
          </p:nvPr>
        </p:nvGrpSpPr>
        <p:grpSpPr>
          <a:xfrm>
            <a:off x="8129711" y="3189605"/>
            <a:ext cx="3458857" cy="467995"/>
            <a:chOff x="1541" y="4891"/>
            <a:chExt cx="5343" cy="737"/>
          </a:xfrm>
          <a:solidFill>
            <a:srgbClr val="00B0F0"/>
          </a:solidFill>
        </p:grpSpPr>
        <p:sp>
          <p:nvSpPr>
            <p:cNvPr id="34" name="矩形: 圆角 14"/>
            <p:cNvSpPr/>
            <p:nvPr>
              <p:custDataLst>
                <p:tags r:id="rId10"/>
              </p:custDataLst>
            </p:nvPr>
          </p:nvSpPr>
          <p:spPr>
            <a:xfrm>
              <a:off x="1541" y="4891"/>
              <a:ext cx="5343" cy="737"/>
            </a:xfrm>
            <a:prstGeom prst="roundRect">
              <a:avLst>
                <a:gd name="adj" fmla="val 89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11"/>
              </p:custDataLst>
            </p:nvPr>
          </p:nvSpPr>
          <p:spPr>
            <a:xfrm>
              <a:off x="2280" y="4969"/>
              <a:ext cx="3569" cy="58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sym typeface="阿里巴巴普惠体 B" panose="00020600040101010101" pitchFamily="18" charset="-122"/>
                </a:rPr>
                <a:t>企业展示</a:t>
              </a:r>
              <a:endParaRPr lang="zh-CN" altLang="en-US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endParaRPr>
            </a:p>
          </p:txBody>
        </p:sp>
      </p:grpSp>
      <p:grpSp>
        <p:nvGrpSpPr>
          <p:cNvPr id="37" name="组合 36"/>
          <p:cNvGrpSpPr/>
          <p:nvPr>
            <p:custDataLst>
              <p:tags r:id="rId12"/>
            </p:custDataLst>
          </p:nvPr>
        </p:nvGrpSpPr>
        <p:grpSpPr>
          <a:xfrm>
            <a:off x="532765" y="5922645"/>
            <a:ext cx="3392170" cy="467360"/>
            <a:chOff x="1454" y="4909"/>
            <a:chExt cx="5342" cy="736"/>
          </a:xfrm>
          <a:solidFill>
            <a:srgbClr val="00B0F0"/>
          </a:solidFill>
        </p:grpSpPr>
        <p:sp>
          <p:nvSpPr>
            <p:cNvPr id="38" name="矩形: 圆角 14"/>
            <p:cNvSpPr/>
            <p:nvPr>
              <p:custDataLst>
                <p:tags r:id="rId13"/>
              </p:custDataLst>
            </p:nvPr>
          </p:nvSpPr>
          <p:spPr>
            <a:xfrm>
              <a:off x="1454" y="4909"/>
              <a:ext cx="5343" cy="737"/>
            </a:xfrm>
            <a:prstGeom prst="roundRect">
              <a:avLst>
                <a:gd name="adj" fmla="val 89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14"/>
              </p:custDataLst>
            </p:nvPr>
          </p:nvSpPr>
          <p:spPr>
            <a:xfrm>
              <a:off x="2280" y="4969"/>
              <a:ext cx="3569" cy="58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sym typeface="阿里巴巴普惠体 B" panose="00020600040101010101" pitchFamily="18" charset="-122"/>
                </a:rPr>
                <a:t>企业展示</a:t>
              </a:r>
              <a:endParaRPr lang="zh-CN" altLang="en-US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endParaRPr>
            </a:p>
          </p:txBody>
        </p:sp>
      </p:grpSp>
      <p:grpSp>
        <p:nvGrpSpPr>
          <p:cNvPr id="41" name="组合 40"/>
          <p:cNvGrpSpPr/>
          <p:nvPr>
            <p:custDataLst>
              <p:tags r:id="rId15"/>
            </p:custDataLst>
          </p:nvPr>
        </p:nvGrpSpPr>
        <p:grpSpPr>
          <a:xfrm>
            <a:off x="4324985" y="5925185"/>
            <a:ext cx="3434088" cy="467995"/>
            <a:chOff x="1454" y="4909"/>
            <a:chExt cx="5343" cy="737"/>
          </a:xfrm>
          <a:solidFill>
            <a:srgbClr val="00B0F0"/>
          </a:solidFill>
        </p:grpSpPr>
        <p:sp>
          <p:nvSpPr>
            <p:cNvPr id="42" name="矩形: 圆角 14"/>
            <p:cNvSpPr/>
            <p:nvPr>
              <p:custDataLst>
                <p:tags r:id="rId16"/>
              </p:custDataLst>
            </p:nvPr>
          </p:nvSpPr>
          <p:spPr>
            <a:xfrm>
              <a:off x="1454" y="4909"/>
              <a:ext cx="5343" cy="737"/>
            </a:xfrm>
            <a:prstGeom prst="roundRect">
              <a:avLst>
                <a:gd name="adj" fmla="val 89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文本框 42"/>
            <p:cNvSpPr txBox="1"/>
            <p:nvPr>
              <p:custDataLst>
                <p:tags r:id="rId17"/>
              </p:custDataLst>
            </p:nvPr>
          </p:nvSpPr>
          <p:spPr>
            <a:xfrm>
              <a:off x="2280" y="4969"/>
              <a:ext cx="3569" cy="58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sym typeface="阿里巴巴普惠体 B" panose="00020600040101010101" pitchFamily="18" charset="-122"/>
                </a:rPr>
                <a:t>企业展示</a:t>
              </a:r>
              <a:endParaRPr lang="zh-CN" altLang="en-US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endParaRPr>
            </a:p>
          </p:txBody>
        </p:sp>
      </p:grpSp>
      <p:grpSp>
        <p:nvGrpSpPr>
          <p:cNvPr id="45" name="组合 44"/>
          <p:cNvGrpSpPr/>
          <p:nvPr>
            <p:custDataLst>
              <p:tags r:id="rId18"/>
            </p:custDataLst>
          </p:nvPr>
        </p:nvGrpSpPr>
        <p:grpSpPr>
          <a:xfrm>
            <a:off x="8132445" y="5912485"/>
            <a:ext cx="3444240" cy="467995"/>
            <a:chOff x="1454" y="4909"/>
            <a:chExt cx="5343" cy="737"/>
          </a:xfrm>
          <a:solidFill>
            <a:srgbClr val="00B0F0"/>
          </a:solidFill>
        </p:grpSpPr>
        <p:sp>
          <p:nvSpPr>
            <p:cNvPr id="46" name="矩形: 圆角 14"/>
            <p:cNvSpPr/>
            <p:nvPr>
              <p:custDataLst>
                <p:tags r:id="rId19"/>
              </p:custDataLst>
            </p:nvPr>
          </p:nvSpPr>
          <p:spPr>
            <a:xfrm>
              <a:off x="1454" y="4909"/>
              <a:ext cx="5343" cy="737"/>
            </a:xfrm>
            <a:prstGeom prst="roundRect">
              <a:avLst>
                <a:gd name="adj" fmla="val 89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20"/>
              </p:custDataLst>
            </p:nvPr>
          </p:nvSpPr>
          <p:spPr>
            <a:xfrm>
              <a:off x="2280" y="4969"/>
              <a:ext cx="3569" cy="58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sym typeface="阿里巴巴普惠体 B" panose="00020600040101010101" pitchFamily="18" charset="-122"/>
                </a:rPr>
                <a:t>企业展示</a:t>
              </a:r>
              <a:endParaRPr lang="zh-CN" altLang="en-US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127760" y="232410"/>
            <a:ext cx="661225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185A9D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展商风采</a:t>
            </a:r>
            <a:endParaRPr lang="zh-CN" altLang="en-US" sz="3600" b="1" dirty="0">
              <a:solidFill>
                <a:srgbClr val="185A9D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3400" y="924560"/>
            <a:ext cx="3401695" cy="22682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52290" y="924560"/>
            <a:ext cx="3387725" cy="22815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57210" y="924560"/>
            <a:ext cx="3367405" cy="22453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1175" y="3731260"/>
            <a:ext cx="3402330" cy="21558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27525" y="3721100"/>
            <a:ext cx="3434080" cy="21570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33715" y="3726180"/>
            <a:ext cx="3398520" cy="21418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形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095" t="2865" r="139" b="41580"/>
          <a:stretch>
            <a:fillRect/>
          </a:stretch>
        </p:blipFill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161290"/>
            <a:ext cx="12192000" cy="649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往常标准展台现场</a:t>
            </a:r>
            <a:endParaRPr lang="zh-CN" altLang="en-US" sz="2000" b="1" dirty="0">
              <a:solidFill>
                <a:schemeClr val="accent6">
                  <a:lumMod val="40000"/>
                  <a:lumOff val="6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6375" y="275590"/>
            <a:ext cx="22987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0" dirty="0">
                <a:gradFill>
                  <a:gsLst>
                    <a:gs pos="33000">
                      <a:srgbClr val="43CEA2"/>
                    </a:gs>
                    <a:gs pos="95000">
                      <a:srgbClr val="185A9D"/>
                    </a:gs>
                  </a:gsLst>
                  <a:lin ang="8100000" scaled="1"/>
                </a:gra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06</a:t>
            </a:r>
            <a:endParaRPr lang="en-US" altLang="zh-CN" sz="2800" i="0" dirty="0">
              <a:gradFill>
                <a:gsLst>
                  <a:gs pos="33000">
                    <a:srgbClr val="43CEA2"/>
                  </a:gs>
                  <a:gs pos="95000">
                    <a:srgbClr val="185A9D"/>
                  </a:gs>
                </a:gsLst>
                <a:lin ang="8100000" scaled="1"/>
              </a:gradFill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7760" y="232410"/>
            <a:ext cx="1054735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185A9D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展览展示</a:t>
            </a:r>
            <a:r>
              <a:rPr lang="en-US" altLang="zh-CN" sz="3600" b="1" dirty="0">
                <a:solidFill>
                  <a:srgbClr val="185A9D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  </a:t>
            </a:r>
            <a:endParaRPr lang="zh-CN" altLang="en-US" sz="2400" b="1" dirty="0">
              <a:solidFill>
                <a:srgbClr val="185A9D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3260" y="1042670"/>
            <a:ext cx="10992485" cy="191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8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人数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3000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人，展出面积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10000平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拥有超火爆、超全化工新材料产业链及配套设备展示</a:t>
            </a:r>
            <a:endParaRPr lang="en-US" altLang="zh-CN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57200">
              <a:lnSpc>
                <a:spcPct val="18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20+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场会议同时召开，氟、硅、环氧树脂、半导体、石化新材料等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上下游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企业可碰撞出合作的火花</a:t>
            </a:r>
            <a:endParaRPr lang="en-US" altLang="zh-CN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展览中心展示，一楼展示区，二楼会议区，大型会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展模式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产品，解决方案，宣传，商务对接，潜在客户引荐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95594" y="3791928"/>
            <a:ext cx="3580167" cy="23858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" y="3792220"/>
            <a:ext cx="3749040" cy="237934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5"/>
          <a:stretch>
            <a:fillRect/>
          </a:stretch>
        </p:blipFill>
        <p:spPr>
          <a:xfrm>
            <a:off x="4432300" y="3792220"/>
            <a:ext cx="3430270" cy="23850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形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095" t="2865" r="139" b="41580"/>
          <a:stretch>
            <a:fillRect/>
          </a:stretch>
        </p:blipFill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148824"/>
            <a:ext cx="12192000" cy="6561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34950" y="50800"/>
            <a:ext cx="3538855" cy="567690"/>
            <a:chOff x="370" y="287"/>
            <a:chExt cx="5573" cy="894"/>
          </a:xfrm>
        </p:grpSpPr>
        <p:sp>
          <p:nvSpPr>
            <p:cNvPr id="8" name="文本框 7"/>
            <p:cNvSpPr txBox="1"/>
            <p:nvPr/>
          </p:nvSpPr>
          <p:spPr>
            <a:xfrm>
              <a:off x="370" y="287"/>
              <a:ext cx="995" cy="8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i="0" dirty="0">
                  <a:gradFill>
                    <a:gsLst>
                      <a:gs pos="33000">
                        <a:srgbClr val="43CEA2"/>
                      </a:gs>
                      <a:gs pos="95000">
                        <a:srgbClr val="185A9D"/>
                      </a:gs>
                    </a:gsLst>
                    <a:lin ang="8100000" scaled="1"/>
                  </a:gradFill>
                  <a:effectLst/>
                  <a:latin typeface="阿里巴巴普惠体 B" panose="00020600040101010101" pitchFamily="18" charset="-122"/>
                  <a:ea typeface="阿里巴巴普惠体 B" panose="00020600040101010101" pitchFamily="18" charset="-122"/>
                  <a:sym typeface="阿里巴巴普惠体 B" panose="00020600040101010101" pitchFamily="18" charset="-122"/>
                </a:rPr>
                <a:t>07</a:t>
              </a:r>
              <a:endParaRPr lang="en-US" altLang="zh-CN" sz="2800" i="0" dirty="0">
                <a:gradFill>
                  <a:gsLst>
                    <a:gs pos="33000">
                      <a:srgbClr val="43CEA2"/>
                    </a:gs>
                    <a:gs pos="95000">
                      <a:srgbClr val="185A9D"/>
                    </a:gs>
                  </a:gsLst>
                  <a:lin ang="8100000" scaled="1"/>
                </a:gradFill>
                <a:effectLst/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3"/>
              </p:custDataLst>
            </p:nvPr>
          </p:nvSpPr>
          <p:spPr>
            <a:xfrm>
              <a:off x="1113" y="368"/>
              <a:ext cx="4830" cy="81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zh-CN" altLang="en-US" sz="2400" b="1" dirty="0">
                  <a:solidFill>
                    <a:srgbClr val="185A9D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sym typeface="阿里巴巴普惠体 B" panose="00020600040101010101" pitchFamily="18" charset="-122"/>
                </a:rPr>
                <a:t>展位示意图</a:t>
              </a:r>
              <a:endParaRPr lang="zh-CN" altLang="en-US" sz="2400" b="1" dirty="0">
                <a:solidFill>
                  <a:srgbClr val="185A9D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670800" y="6218555"/>
            <a:ext cx="20878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/>
              <a:t>二楼</a:t>
            </a:r>
            <a:endParaRPr lang="zh-CN" altLang="en-US" sz="1400"/>
          </a:p>
        </p:txBody>
      </p:sp>
      <p:sp>
        <p:nvSpPr>
          <p:cNvPr id="12" name="文本框 11"/>
          <p:cNvSpPr txBox="1"/>
          <p:nvPr/>
        </p:nvSpPr>
        <p:spPr>
          <a:xfrm>
            <a:off x="1196340" y="6218555"/>
            <a:ext cx="20878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/>
              <a:t>一楼</a:t>
            </a:r>
            <a:endParaRPr lang="zh-CN" altLang="en-US" sz="1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653750" y="-41116250"/>
            <a:ext cx="4808553" cy="720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145" y="944245"/>
            <a:ext cx="6706235" cy="5007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55" y="1012825"/>
            <a:ext cx="4409440" cy="52057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形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095" t="2865" r="139" b="41580"/>
          <a:stretch>
            <a:fillRect/>
          </a:stretch>
        </p:blipFill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148189"/>
            <a:ext cx="12192000" cy="65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01600" y="226695"/>
            <a:ext cx="22987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0" dirty="0">
                <a:gradFill>
                  <a:gsLst>
                    <a:gs pos="33000">
                      <a:srgbClr val="43CEA2"/>
                    </a:gs>
                    <a:gs pos="95000">
                      <a:srgbClr val="185A9D"/>
                    </a:gs>
                  </a:gsLst>
                  <a:lin ang="8100000" scaled="1"/>
                </a:gradFill>
                <a:effectLst/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08</a:t>
            </a:r>
            <a:endParaRPr lang="en-US" altLang="zh-CN" sz="2800" i="0" dirty="0">
              <a:gradFill>
                <a:gsLst>
                  <a:gs pos="33000">
                    <a:srgbClr val="43CEA2"/>
                  </a:gs>
                  <a:gs pos="95000">
                    <a:srgbClr val="185A9D"/>
                  </a:gs>
                </a:gsLst>
                <a:lin ang="8100000" scaled="1"/>
              </a:gradFill>
              <a:effectLst/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4845" y="255270"/>
            <a:ext cx="2526665" cy="5162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2400" b="1" dirty="0">
                <a:solidFill>
                  <a:srgbClr val="185A9D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阿里巴巴普惠体 B" panose="00020600040101010101" pitchFamily="18" charset="-122"/>
              </a:rPr>
              <a:t>单项赞助</a:t>
            </a:r>
            <a:endParaRPr lang="zh-CN" altLang="en-US" sz="2400" b="1" dirty="0">
              <a:solidFill>
                <a:srgbClr val="185A9D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sym typeface="阿里巴巴普惠体 B" panose="00020600040101010101" pitchFamily="18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399415" y="771525"/>
          <a:ext cx="5321935" cy="5270095"/>
        </p:xfrm>
        <a:graphic>
          <a:graphicData uri="http://schemas.openxmlformats.org/drawingml/2006/table">
            <a:tbl>
              <a:tblPr firstRow="1" firstCol="1" bandCol="1">
                <a:tableStyleId>{925E4801-1C38-4D77-9120-7DF1187F9086}</a:tableStyleId>
              </a:tblPr>
              <a:tblGrid>
                <a:gridCol w="860425"/>
                <a:gridCol w="2789555"/>
                <a:gridCol w="1671955"/>
              </a:tblGrid>
              <a:tr h="43561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分类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展示项目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金额（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RMB)</a:t>
                      </a:r>
                      <a:endParaRPr lang="en-US" altLang="zh-CN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协办单位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多场活动）（多家）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万元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支持单位</a:t>
                      </a:r>
                      <a:r>
                        <a:rPr lang="en-US" altLang="zh-CN" sz="1200" dirty="0">
                          <a:effectLst/>
                          <a:latin typeface="+mn-ea"/>
                          <a:ea typeface="+mn-ea"/>
                          <a:sym typeface="+mn-ea"/>
                        </a:rPr>
                        <a:t>(</a:t>
                      </a:r>
                      <a:r>
                        <a:rPr lang="zh-CN" altLang="en-US" sz="1200" dirty="0">
                          <a:effectLst/>
                          <a:latin typeface="+mn-ea"/>
                          <a:ea typeface="+mn-ea"/>
                          <a:sym typeface="+mn-ea"/>
                        </a:rPr>
                        <a:t>多场活动）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（多家）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万元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dirty="0">
                          <a:latin typeface="+mn-ea"/>
                          <a:ea typeface="+mn-ea"/>
                        </a:rPr>
                        <a:t>发言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主论坛发言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分钟（仅一席，含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个名额）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万元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60045">
                <a:tc vMerge="1"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</a:pP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分论坛赞助发言20分钟（含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个名额）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</a:pPr>
                      <a:r>
                        <a:rPr lang="en-US" altLang="zh-CN" sz="1200" dirty="0">
                          <a:effectLst/>
                          <a:latin typeface="+mn-ea"/>
                          <a:ea typeface="+mn-ea"/>
                        </a:rPr>
                        <a:t>1.5</a:t>
                      </a:r>
                      <a:r>
                        <a:rPr lang="zh-CN" altLang="en-US" sz="1200" dirty="0">
                          <a:effectLst/>
                          <a:latin typeface="+mn-ea"/>
                          <a:ea typeface="+mn-ea"/>
                        </a:rPr>
                        <a:t>万元</a:t>
                      </a:r>
                      <a:endParaRPr lang="zh-CN" altLang="en-US" sz="12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08610"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altLang="en-US" sz="1200" u="none" strike="noStrike" kern="1200" dirty="0">
                          <a:effectLst/>
                          <a:latin typeface="+mn-ea"/>
                          <a:ea typeface="+mn-ea"/>
                        </a:rPr>
                        <a:t>展位</a:t>
                      </a:r>
                      <a:endParaRPr lang="zh-CN" altLang="en-US" sz="1200" u="none" strike="noStrike" kern="12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altLang="en-US" sz="1200" u="none" strike="noStrike" kern="1200" dirty="0">
                          <a:effectLst/>
                          <a:latin typeface="+mn-ea"/>
                          <a:ea typeface="+mn-ea"/>
                        </a:rPr>
                        <a:t>一楼</a:t>
                      </a:r>
                      <a:r>
                        <a:rPr lang="en-US" altLang="zh-CN" sz="1200" u="none" strike="noStrike" kern="1200" dirty="0"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zh-CN" altLang="en-US" sz="1200" u="none" strike="noStrike" kern="1200" dirty="0">
                          <a:effectLst/>
                          <a:latin typeface="+mn-ea"/>
                          <a:ea typeface="+mn-ea"/>
                        </a:rPr>
                        <a:t>平米标准展位（含</a:t>
                      </a:r>
                      <a:r>
                        <a:rPr lang="en-US" altLang="zh-CN" sz="1200" u="none" strike="noStrike" kern="12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200" u="none" strike="noStrike" kern="1200" dirty="0">
                          <a:effectLst/>
                          <a:latin typeface="+mn-ea"/>
                          <a:ea typeface="+mn-ea"/>
                        </a:rPr>
                        <a:t>个名额）</a:t>
                      </a:r>
                      <a:endParaRPr lang="zh-CN" altLang="en-US" sz="1200" u="none" strike="noStrike" kern="12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1200" u="none" strike="noStrike" kern="1200" dirty="0">
                          <a:effectLst/>
                          <a:latin typeface="+mn-ea"/>
                          <a:ea typeface="+mn-ea"/>
                        </a:rPr>
                        <a:t>15000</a:t>
                      </a:r>
                      <a:r>
                        <a:rPr lang="zh-CN" altLang="en-US" sz="1200" u="none" strike="noStrike" kern="1200" dirty="0">
                          <a:effectLst/>
                          <a:latin typeface="+mn-ea"/>
                          <a:ea typeface="+mn-ea"/>
                        </a:rPr>
                        <a:t>元</a:t>
                      </a:r>
                      <a:endParaRPr lang="zh-CN" altLang="en-US" sz="1200" u="none" strike="noStrike" kern="12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08610"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altLang="en-US" sz="1200" u="none" strike="noStrike" kern="1200" dirty="0">
                          <a:effectLst/>
                          <a:latin typeface="+mn-ea"/>
                          <a:ea typeface="+mn-ea"/>
                        </a:rPr>
                        <a:t>二楼</a:t>
                      </a:r>
                      <a:r>
                        <a:rPr lang="en-US" altLang="zh-CN" sz="1200" dirty="0">
                          <a:effectLst/>
                          <a:latin typeface="+mn-ea"/>
                          <a:ea typeface="+mn-ea"/>
                          <a:sym typeface="+mn-ea"/>
                        </a:rPr>
                        <a:t>9</a:t>
                      </a:r>
                      <a:r>
                        <a:rPr lang="zh-CN" altLang="en-US" sz="1200" dirty="0">
                          <a:effectLst/>
                          <a:latin typeface="+mn-ea"/>
                          <a:ea typeface="+mn-ea"/>
                          <a:sym typeface="+mn-ea"/>
                        </a:rPr>
                        <a:t>平米标准展位（含</a:t>
                      </a:r>
                      <a:r>
                        <a:rPr lang="en-US" altLang="zh-CN" sz="1200" dirty="0">
                          <a:effectLst/>
                          <a:latin typeface="+mn-ea"/>
                          <a:ea typeface="+mn-ea"/>
                          <a:sym typeface="+mn-ea"/>
                        </a:rPr>
                        <a:t>2</a:t>
                      </a:r>
                      <a:r>
                        <a:rPr lang="zh-CN" altLang="en-US" sz="1200" dirty="0">
                          <a:effectLst/>
                          <a:latin typeface="+mn-ea"/>
                          <a:ea typeface="+mn-ea"/>
                          <a:sym typeface="+mn-ea"/>
                        </a:rPr>
                        <a:t>个名额）</a:t>
                      </a:r>
                      <a:endParaRPr lang="zh-CN" altLang="en-US" sz="1200" u="none" strike="noStrike" kern="12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1200" u="none" strike="noStrike" kern="1200" dirty="0">
                          <a:effectLst/>
                          <a:latin typeface="+mn-ea"/>
                          <a:ea typeface="+mn-ea"/>
                        </a:rPr>
                        <a:t>16800</a:t>
                      </a:r>
                      <a:r>
                        <a:rPr lang="zh-CN" altLang="en-US" sz="1200" u="none" strike="noStrike" kern="1200" dirty="0">
                          <a:effectLst/>
                          <a:latin typeface="+mn-ea"/>
                          <a:ea typeface="+mn-ea"/>
                        </a:rPr>
                        <a:t>元</a:t>
                      </a:r>
                      <a:endParaRPr lang="zh-CN" altLang="en-US" sz="1200" u="none" strike="noStrike" kern="12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08610"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altLang="en-US" sz="1200" u="none" strike="noStrike" kern="1200" dirty="0">
                          <a:effectLst/>
                          <a:latin typeface="+mn-ea"/>
                          <a:ea typeface="+mn-ea"/>
                        </a:rPr>
                        <a:t>一楼光地特装</a:t>
                      </a:r>
                      <a:r>
                        <a:rPr lang="en-US" altLang="zh-CN" sz="1200" u="none" strike="noStrike" kern="1200" dirty="0">
                          <a:effectLst/>
                          <a:latin typeface="+mn-ea"/>
                          <a:ea typeface="+mn-ea"/>
                        </a:rPr>
                        <a:t>/18</a:t>
                      </a:r>
                      <a:r>
                        <a:rPr lang="zh-CN" altLang="en-US" sz="1200" u="none" strike="noStrike" kern="1200" dirty="0">
                          <a:effectLst/>
                          <a:latin typeface="+mn-ea"/>
                          <a:ea typeface="+mn-ea"/>
                        </a:rPr>
                        <a:t>㎡起</a:t>
                      </a:r>
                      <a:endParaRPr lang="zh-CN" altLang="en-US" sz="1200" u="none" strike="noStrike" kern="12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1200" u="none" strike="noStrike" kern="1200" dirty="0">
                          <a:effectLst/>
                          <a:latin typeface="+mn-ea"/>
                          <a:ea typeface="+mn-ea"/>
                        </a:rPr>
                        <a:t>1380</a:t>
                      </a:r>
                      <a:r>
                        <a:rPr lang="zh-CN" altLang="en-US" sz="1200" u="none" strike="noStrike" kern="1200" dirty="0">
                          <a:effectLst/>
                          <a:latin typeface="+mn-ea"/>
                          <a:ea typeface="+mn-ea"/>
                        </a:rPr>
                        <a:t>元</a:t>
                      </a:r>
                      <a:r>
                        <a:rPr lang="en-US" altLang="zh-CN" sz="1200" u="none" strike="noStrike" kern="1200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200" u="none" strike="noStrike" kern="1200" dirty="0">
                          <a:effectLst/>
                          <a:latin typeface="+mn-ea"/>
                          <a:ea typeface="+mn-ea"/>
                        </a:rPr>
                        <a:t>㎡</a:t>
                      </a:r>
                      <a:endParaRPr lang="zh-CN" altLang="en-US" sz="1200" u="none" strike="noStrike" kern="12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08610"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altLang="en-US" sz="1200" dirty="0">
                          <a:effectLst/>
                          <a:latin typeface="+mn-ea"/>
                          <a:ea typeface="+mn-ea"/>
                          <a:sym typeface="+mn-ea"/>
                        </a:rPr>
                        <a:t> </a:t>
                      </a:r>
                      <a:r>
                        <a:rPr lang="en-US" altLang="zh-CN" sz="1200" dirty="0">
                          <a:effectLst/>
                          <a:latin typeface="+mn-ea"/>
                          <a:ea typeface="+mn-ea"/>
                          <a:sym typeface="+mn-ea"/>
                        </a:rPr>
                        <a:t> </a:t>
                      </a:r>
                      <a:r>
                        <a:rPr lang="zh-CN" altLang="en-US" sz="1200" dirty="0">
                          <a:effectLst/>
                          <a:latin typeface="+mn-ea"/>
                          <a:ea typeface="+mn-ea"/>
                          <a:sym typeface="+mn-ea"/>
                        </a:rPr>
                        <a:t>二楼光地特装</a:t>
                      </a:r>
                      <a:r>
                        <a:rPr lang="en-US" altLang="zh-CN" sz="1200" dirty="0">
                          <a:effectLst/>
                          <a:latin typeface="+mn-ea"/>
                          <a:ea typeface="+mn-ea"/>
                          <a:sym typeface="+mn-ea"/>
                        </a:rPr>
                        <a:t>/18</a:t>
                      </a:r>
                      <a:r>
                        <a:rPr lang="zh-CN" altLang="en-US" sz="1200" dirty="0">
                          <a:effectLst/>
                          <a:latin typeface="+mn-ea"/>
                          <a:ea typeface="+mn-ea"/>
                          <a:sym typeface="+mn-ea"/>
                        </a:rPr>
                        <a:t>㎡起</a:t>
                      </a:r>
                      <a:endParaRPr lang="zh-CN" altLang="en-US" sz="1200" u="none" strike="noStrike" kern="12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1200" u="none" strike="noStrike" kern="1200" dirty="0">
                          <a:effectLst/>
                          <a:latin typeface="+mn-ea"/>
                          <a:ea typeface="+mn-ea"/>
                        </a:rPr>
                        <a:t>1580</a:t>
                      </a:r>
                      <a:r>
                        <a:rPr lang="zh-CN" altLang="en-US" sz="1200" u="none" strike="noStrike" kern="1200" dirty="0">
                          <a:effectLst/>
                          <a:latin typeface="+mn-ea"/>
                          <a:ea typeface="+mn-ea"/>
                        </a:rPr>
                        <a:t>元</a:t>
                      </a:r>
                      <a:r>
                        <a:rPr lang="en-US" altLang="zh-CN" sz="1200" u="none" strike="noStrike" kern="1200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200" u="none" strike="noStrike" kern="1200" dirty="0">
                          <a:effectLst/>
                          <a:latin typeface="+mn-ea"/>
                          <a:ea typeface="+mn-ea"/>
                        </a:rPr>
                        <a:t>㎡</a:t>
                      </a:r>
                      <a:endParaRPr lang="zh-CN" altLang="en-US" sz="1200" u="none" strike="noStrike" kern="12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rowSpan="6"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+mn-ea"/>
                          <a:ea typeface="+mn-ea"/>
                        </a:rPr>
                        <a:t>会刊</a:t>
                      </a:r>
                      <a:endParaRPr lang="zh-CN" sz="1200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A4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彩色广告（非唯一）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5000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元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altLang="en-US" sz="1200" dirty="0">
                          <a:effectLst/>
                          <a:latin typeface="+mn-ea"/>
                          <a:ea typeface="+mn-ea"/>
                          <a:sym typeface="+mn-ea"/>
                        </a:rPr>
                        <a:t>会刊彩插扉页（唯一）</a:t>
                      </a:r>
                      <a:endParaRPr lang="zh-CN" altLang="en-US" sz="1200" dirty="0">
                        <a:effectLst/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8000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元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vMerge="1"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封皮（唯一）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万元 </a:t>
                      </a:r>
                      <a:endParaRPr lang="zh-CN" altLang="en-US" sz="120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vMerge="1"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封底（唯一）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1.5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万元 </a:t>
                      </a:r>
                      <a:endParaRPr lang="zh-CN" altLang="en-US" sz="120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vMerge="1"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封二（唯一）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1.2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万元</a:t>
                      </a:r>
                      <a:endParaRPr lang="zh-CN" altLang="en-US" sz="120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vMerge="1"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封三（唯一）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万元 </a:t>
                      </a:r>
                      <a:endParaRPr lang="zh-CN" altLang="en-US" sz="120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3" name="表格 22"/>
          <p:cNvGraphicFramePr/>
          <p:nvPr>
            <p:custDataLst>
              <p:tags r:id="rId4"/>
            </p:custDataLst>
          </p:nvPr>
        </p:nvGraphicFramePr>
        <p:xfrm>
          <a:off x="6351270" y="748664"/>
          <a:ext cx="5321935" cy="4208813"/>
        </p:xfrm>
        <a:graphic>
          <a:graphicData uri="http://schemas.openxmlformats.org/drawingml/2006/table">
            <a:tbl>
              <a:tblPr firstRow="1" firstCol="1" bandCol="1">
                <a:tableStyleId>{925E4801-1C38-4D77-9120-7DF1187F9086}</a:tableStyleId>
              </a:tblPr>
              <a:tblGrid>
                <a:gridCol w="860029"/>
                <a:gridCol w="2826790"/>
                <a:gridCol w="1635116"/>
              </a:tblGrid>
              <a:tr h="41782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分类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展示项目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金额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(RMB)</a:t>
                      </a:r>
                      <a:endParaRPr lang="en-US" altLang="zh-CN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79381"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茶歇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主论坛茶歇期间宣传片轮播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万元</a:t>
                      </a:r>
                      <a:endParaRPr lang="zh-CN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9381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各会议期间宣传片轮播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万元</a:t>
                      </a:r>
                      <a:endParaRPr lang="zh-CN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8816">
                <a:tc vMerge="1"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茶歇赞助商（两家）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万元</a:t>
                      </a:r>
                      <a:endParaRPr lang="zh-CN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9381">
                <a:tc rowSpan="6"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+mn-ea"/>
                          <a:ea typeface="+mn-ea"/>
                        </a:rPr>
                        <a:t>其他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手提袋广告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万元</a:t>
                      </a:r>
                      <a:endParaRPr lang="zh-CN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9381">
                <a:tc vMerge="1"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会议胸卡及挂绳广告（唯一）</a:t>
                      </a:r>
                      <a:endParaRPr lang="zh-CN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万元</a:t>
                      </a:r>
                      <a:endParaRPr lang="zh-CN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8816">
                <a:tc vMerge="1"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企业背景板展示（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6*4</a:t>
                      </a:r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米）</a:t>
                      </a:r>
                      <a:endParaRPr lang="zh-CN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万元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个</a:t>
                      </a:r>
                      <a:endParaRPr lang="zh-CN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8816">
                <a:tc vMerge="1"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易拉宝（展示区）</a:t>
                      </a:r>
                      <a:endParaRPr lang="zh-CN" altLang="en-US" sz="12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4000</a:t>
                      </a:r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个</a:t>
                      </a:r>
                      <a:endParaRPr lang="zh-CN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8816">
                <a:tc vMerge="1"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200" u="none" strike="noStrike" kern="1200" dirty="0">
                          <a:effectLst/>
                          <a:latin typeface="+mn-ea"/>
                          <a:ea typeface="+mn-ea"/>
                        </a:rPr>
                        <a:t>横幅（单个会场）</a:t>
                      </a:r>
                      <a:endParaRPr lang="zh-CN" altLang="en-US" sz="1200" u="none" strike="noStrike" kern="12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5000</a:t>
                      </a:r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个</a:t>
                      </a:r>
                      <a:endParaRPr lang="zh-CN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8816">
                <a:tc vMerge="1"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资料入袋</a:t>
                      </a:r>
                      <a:endParaRPr lang="zh-CN" altLang="en-US" sz="120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5000</a:t>
                      </a:r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endParaRPr lang="zh-CN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938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dirty="0">
                          <a:effectLst/>
                          <a:latin typeface="+mn-ea"/>
                          <a:ea typeface="+mn-ea"/>
                          <a:sym typeface="+mn-ea"/>
                        </a:rPr>
                        <a:t>礼品赞助</a:t>
                      </a:r>
                      <a:endParaRPr lang="zh-CN" altLang="en-US" sz="1200" u="none" strike="noStrike" kern="12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>
                          <a:latin typeface="+mn-ea"/>
                          <a:ea typeface="+mn-ea"/>
                          <a:sym typeface="+mn-ea"/>
                        </a:rPr>
                        <a:t>带企业</a:t>
                      </a:r>
                      <a:r>
                        <a:rPr lang="en-US" altLang="zh-CN" sz="1200" dirty="0">
                          <a:latin typeface="+mn-ea"/>
                          <a:ea typeface="+mn-ea"/>
                          <a:sym typeface="+mn-ea"/>
                        </a:rPr>
                        <a:t>logo</a:t>
                      </a:r>
                      <a:r>
                        <a:rPr lang="zh-CN" altLang="en-US" sz="1200" dirty="0">
                          <a:latin typeface="+mn-ea"/>
                          <a:ea typeface="+mn-ea"/>
                          <a:sym typeface="+mn-ea"/>
                        </a:rPr>
                        <a:t>（</a:t>
                      </a:r>
                      <a:r>
                        <a:rPr lang="en-US" altLang="zh-CN" sz="1200" dirty="0">
                          <a:latin typeface="+mn-ea"/>
                          <a:ea typeface="+mn-ea"/>
                          <a:sym typeface="+mn-ea"/>
                        </a:rPr>
                        <a:t>U</a:t>
                      </a:r>
                      <a:r>
                        <a:rPr lang="zh-CN" altLang="en-US" sz="1200" dirty="0">
                          <a:latin typeface="+mn-ea"/>
                          <a:ea typeface="+mn-ea"/>
                          <a:sym typeface="+mn-ea"/>
                        </a:rPr>
                        <a:t>盘、笔、笔记本、杯子等）</a:t>
                      </a:r>
                      <a:endParaRPr lang="en-US" altLang="zh-CN" sz="1200" dirty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万元起</a:t>
                      </a:r>
                      <a:endParaRPr lang="zh-CN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351269" y="5137832"/>
            <a:ext cx="5321935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n-ea"/>
              </a:rPr>
              <a:t>温馨提示：</a:t>
            </a:r>
            <a:endParaRPr lang="zh-CN" altLang="en-US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+mn-ea"/>
              </a:rPr>
              <a:t>1</a:t>
            </a:r>
            <a:r>
              <a:rPr lang="zh-CN" altLang="en-US" sz="1200" dirty="0">
                <a:latin typeface="+mn-ea"/>
              </a:rPr>
              <a:t>、展位预订</a:t>
            </a:r>
            <a:r>
              <a:rPr lang="en-US" altLang="zh-CN" sz="1200" dirty="0">
                <a:latin typeface="+mn-ea"/>
              </a:rPr>
              <a:t>2</a:t>
            </a:r>
            <a:r>
              <a:rPr lang="zh-CN" altLang="en-US" sz="1200" dirty="0">
                <a:latin typeface="+mn-ea"/>
              </a:rPr>
              <a:t>月</a:t>
            </a:r>
            <a:r>
              <a:rPr lang="en-US" altLang="zh-CN" sz="1200" dirty="0">
                <a:latin typeface="+mn-ea"/>
              </a:rPr>
              <a:t>15</a:t>
            </a:r>
            <a:r>
              <a:rPr lang="zh-CN" altLang="en-US" sz="1200" dirty="0">
                <a:latin typeface="+mn-ea"/>
              </a:rPr>
              <a:t>日前享</a:t>
            </a:r>
            <a:r>
              <a:rPr lang="en-US" altLang="zh-CN" sz="1200" dirty="0">
                <a:latin typeface="+mn-ea"/>
              </a:rPr>
              <a:t>8</a:t>
            </a:r>
            <a:r>
              <a:rPr lang="zh-CN" altLang="en-US" sz="1200" dirty="0">
                <a:latin typeface="+mn-ea"/>
              </a:rPr>
              <a:t>折；</a:t>
            </a:r>
            <a:r>
              <a:rPr lang="en-US" altLang="zh-CN" sz="1200" dirty="0">
                <a:latin typeface="+mn-ea"/>
              </a:rPr>
              <a:t>3</a:t>
            </a:r>
            <a:r>
              <a:rPr lang="zh-CN" altLang="en-US" sz="1200" dirty="0">
                <a:latin typeface="+mn-ea"/>
              </a:rPr>
              <a:t>月</a:t>
            </a:r>
            <a:r>
              <a:rPr lang="en-US" altLang="zh-CN" sz="1200" dirty="0">
                <a:latin typeface="+mn-ea"/>
              </a:rPr>
              <a:t>15</a:t>
            </a:r>
            <a:r>
              <a:rPr lang="zh-CN" altLang="en-US" sz="1200" dirty="0">
                <a:latin typeface="+mn-ea"/>
              </a:rPr>
              <a:t>日前享</a:t>
            </a:r>
            <a:r>
              <a:rPr lang="en-US" altLang="zh-CN" sz="1200" dirty="0">
                <a:latin typeface="+mn-ea"/>
              </a:rPr>
              <a:t>8.8</a:t>
            </a:r>
            <a:r>
              <a:rPr lang="zh-CN" altLang="en-US" sz="1200" dirty="0">
                <a:latin typeface="+mn-ea"/>
              </a:rPr>
              <a:t>折；</a:t>
            </a:r>
            <a:endParaRPr lang="zh-CN" altLang="en-US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+mn-ea"/>
              </a:rPr>
              <a:t>2</a:t>
            </a:r>
            <a:r>
              <a:rPr lang="zh-CN" altLang="en-US" sz="1200" dirty="0">
                <a:latin typeface="+mn-ea"/>
              </a:rPr>
              <a:t>、每</a:t>
            </a:r>
            <a:r>
              <a:rPr lang="en-US" altLang="zh-CN" sz="1200" dirty="0">
                <a:latin typeface="+mn-ea"/>
              </a:rPr>
              <a:t>9</a:t>
            </a:r>
            <a:r>
              <a:rPr lang="zh-CN" altLang="en-US" sz="1200" dirty="0">
                <a:latin typeface="+mn-ea"/>
              </a:rPr>
              <a:t>平米标配</a:t>
            </a:r>
            <a:r>
              <a:rPr lang="en-US" altLang="zh-CN" sz="1200" dirty="0">
                <a:latin typeface="+mn-ea"/>
              </a:rPr>
              <a:t>2</a:t>
            </a:r>
            <a:r>
              <a:rPr lang="zh-CN" altLang="en-US" sz="1200" dirty="0">
                <a:latin typeface="+mn-ea"/>
              </a:rPr>
              <a:t>个参会名额，单个单位累积上限为</a:t>
            </a:r>
            <a:r>
              <a:rPr lang="en-US" altLang="zh-CN" sz="1200" dirty="0">
                <a:latin typeface="+mn-ea"/>
              </a:rPr>
              <a:t>6</a:t>
            </a:r>
            <a:r>
              <a:rPr lang="zh-CN" altLang="en-US" sz="1200" dirty="0">
                <a:latin typeface="+mn-ea"/>
              </a:rPr>
              <a:t>人；</a:t>
            </a:r>
            <a:endParaRPr lang="zh-CN" altLang="en-US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+mn-ea"/>
              </a:rPr>
              <a:t>3</a:t>
            </a:r>
            <a:r>
              <a:rPr lang="zh-CN" altLang="en-US" sz="1200" dirty="0">
                <a:latin typeface="+mn-ea"/>
              </a:rPr>
              <a:t>、光地及特装展位不含设计、搭建和展具租赁费用</a:t>
            </a:r>
            <a:endParaRPr lang="zh-CN" altLang="en-US" sz="1200" dirty="0">
              <a:latin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  <p:tag name="KSO_WM_DIAGRAM_VIRTUALLY_FRAME" val="{&quot;height&quot;:479.55,&quot;left&quot;:561.65,&quot;top&quot;:49.5,&quot;width&quot;:419.9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479.55,&quot;left&quot;:561.65,&quot;top&quot;:49.5,&quot;width&quot;:419.9}"/>
</p:tagLst>
</file>

<file path=ppt/tags/tag12.xml><?xml version="1.0" encoding="utf-8"?>
<p:tagLst xmlns:p="http://schemas.openxmlformats.org/presentationml/2006/main">
  <p:tag name="KSO_WM_BEAUTIFY_FLAG" val=""/>
  <p:tag name="KSO_WM_DIAGRAM_VIRTUALLY_FRAME" val="{&quot;height&quot;:479.55,&quot;left&quot;:561.65,&quot;top&quot;:49.5,&quot;width&quot;:419.9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479.55,&quot;left&quot;:561.65,&quot;top&quot;:49.5,&quot;width&quot;:419.9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479.55,&quot;left&quot;:561.65,&quot;top&quot;:49.5,&quot;width&quot;:419.9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479.55,&quot;left&quot;:561.65,&quot;top&quot;:49.5,&quot;width&quot;:419.9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479.55,&quot;left&quot;:561.65,&quot;top&quot;:49.5,&quot;width&quot;:419.9}"/>
</p:tagLst>
</file>

<file path=ppt/tags/tag17.xml><?xml version="1.0" encoding="utf-8"?>
<p:tagLst xmlns:p="http://schemas.openxmlformats.org/presentationml/2006/main">
  <p:tag name="KSO_WM_UNIT_TABLE_BEAUTIFY" val="smartTable{25990aa2-9768-4e46-bfaa-469d831b4da8}"/>
  <p:tag name="TABLE_ENDDRAG_ORIGIN_RECT" val="433*465"/>
  <p:tag name="TABLE_ENDDRAG_RECT" val="60*62*433*465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TABLE_ENDDRAG_ORIGIN_RECT" val="939*438"/>
  <p:tag name="TABLE_ENDDRAG_RECT" val="7*72*939*438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267.57299212598423,&quot;left&quot;:35.8251968503937,&quot;top&quot;:104.45685039370078,&quot;width&quot;:888.3496062992126}"/>
</p:tagLst>
</file>

<file path=ppt/tags/tag21.xml><?xml version="1.0" encoding="utf-8"?>
<p:tagLst xmlns:p="http://schemas.openxmlformats.org/presentationml/2006/main">
  <p:tag name="KSO_WM_DIAGRAM_VIRTUALLY_FRAME" val="{&quot;height&quot;:267.57299212598423,&quot;left&quot;:35.8251968503937,&quot;top&quot;:104.45685039370078,&quot;width&quot;:888.3496062992126}"/>
</p:tagLst>
</file>

<file path=ppt/tags/tag22.xml><?xml version="1.0" encoding="utf-8"?>
<p:tagLst xmlns:p="http://schemas.openxmlformats.org/presentationml/2006/main">
  <p:tag name="KSO_WM_DIAGRAM_VIRTUALLY_FRAME" val="{&quot;height&quot;:267.57299212598423,&quot;left&quot;:35.8251968503937,&quot;top&quot;:104.45685039370078,&quot;width&quot;:888.3496062992126}"/>
</p:tagLst>
</file>

<file path=ppt/tags/tag23.xml><?xml version="1.0" encoding="utf-8"?>
<p:tagLst xmlns:p="http://schemas.openxmlformats.org/presentationml/2006/main">
  <p:tag name="KSO_WM_DIAGRAM_VIRTUALLY_FRAME" val="{&quot;height&quot;:267.57299212598423,&quot;left&quot;:35.8251968503937,&quot;top&quot;:104.45685039370078,&quot;width&quot;:888.3496062992126}"/>
</p:tagLst>
</file>

<file path=ppt/tags/tag24.xml><?xml version="1.0" encoding="utf-8"?>
<p:tagLst xmlns:p="http://schemas.openxmlformats.org/presentationml/2006/main">
  <p:tag name="KSO_WM_DIAGRAM_VIRTUALLY_FRAME" val="{&quot;height&quot;:267.57299212598423,&quot;left&quot;:35.8251968503937,&quot;top&quot;:104.45685039370078,&quot;width&quot;:888.3496062992126}"/>
</p:tagLst>
</file>

<file path=ppt/tags/tag25.xml><?xml version="1.0" encoding="utf-8"?>
<p:tagLst xmlns:p="http://schemas.openxmlformats.org/presentationml/2006/main">
  <p:tag name="KSO_WM_DIAGRAM_VIRTUALLY_FRAME" val="{&quot;height&quot;:267.57299212598423,&quot;left&quot;:35.8251968503937,&quot;top&quot;:104.45685039370078,&quot;width&quot;:888.349606299212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DIAGRAM_VIRTUALLY_FRAME" val="{&quot;height&quot;:267.57299212598423,&quot;left&quot;:35.8251968503937,&quot;top&quot;:104.45685039370078,&quot;width&quot;:888.3496062992126}"/>
  <p:tag name="KSO_WM_BEAUTIFY_FLAG" val=""/>
</p:tagLst>
</file>

<file path=ppt/tags/tag29.xml><?xml version="1.0" encoding="utf-8"?>
<p:tagLst xmlns:p="http://schemas.openxmlformats.org/presentationml/2006/main">
  <p:tag name="KSO_WM_DIAGRAM_VIRTUALLY_FRAME" val="{&quot;height&quot;:267.57299212598423,&quot;left&quot;:35.8251968503937,&quot;top&quot;:104.45685039370078,&quot;width&quot;:888.3496062992126}"/>
  <p:tag name="KSO_WM_BEAUTIFY_FLAG" val=""/>
</p:tagLst>
</file>

<file path=ppt/tags/tag3.xml><?xml version="1.0" encoding="utf-8"?>
<p:tagLst xmlns:p="http://schemas.openxmlformats.org/presentationml/2006/main">
  <p:tag name="KSO_WM_UNIT_PIC_EFFECT" val="1"/>
</p:tagLst>
</file>

<file path=ppt/tags/tag30.xml><?xml version="1.0" encoding="utf-8"?>
<p:tagLst xmlns:p="http://schemas.openxmlformats.org/presentationml/2006/main">
  <p:tag name="KSO_WM_DIAGRAM_VIRTUALLY_FRAME" val="{&quot;height&quot;:267.57299212598423,&quot;left&quot;:35.8251968503937,&quot;top&quot;:104.45685039370078,&quot;width&quot;:888.3496062992126}"/>
  <p:tag name="KSO_WM_BEAUTIFY_FLAG" val=""/>
</p:tagLst>
</file>

<file path=ppt/tags/tag31.xml><?xml version="1.0" encoding="utf-8"?>
<p:tagLst xmlns:p="http://schemas.openxmlformats.org/presentationml/2006/main">
  <p:tag name="KSO_WM_DIAGRAM_VIRTUALLY_FRAME" val="{&quot;height&quot;:267.57299212598423,&quot;left&quot;:35.8251968503937,&quot;top&quot;:104.45685039370078,&quot;width&quot;:888.3496062992126}"/>
  <p:tag name="KSO_WM_BEAUTIFY_FLAG" val=""/>
</p:tagLst>
</file>

<file path=ppt/tags/tag32.xml><?xml version="1.0" encoding="utf-8"?>
<p:tagLst xmlns:p="http://schemas.openxmlformats.org/presentationml/2006/main">
  <p:tag name="KSO_WM_DIAGRAM_VIRTUALLY_FRAME" val="{&quot;height&quot;:267.57299212598423,&quot;left&quot;:35.8251968503937,&quot;top&quot;:104.45685039370078,&quot;width&quot;:888.3496062992126}"/>
  <p:tag name="KSO_WM_BEAUTIFY_FLAG" val=""/>
</p:tagLst>
</file>

<file path=ppt/tags/tag33.xml><?xml version="1.0" encoding="utf-8"?>
<p:tagLst xmlns:p="http://schemas.openxmlformats.org/presentationml/2006/main">
  <p:tag name="KSO_WM_DIAGRAM_VIRTUALLY_FRAME" val="{&quot;height&quot;:267.57299212598423,&quot;left&quot;:35.8251968503937,&quot;top&quot;:104.45685039370078,&quot;width&quot;:888.3496062992126}"/>
  <p:tag name="KSO_WM_BEAUTIFY_FLAG" val=""/>
</p:tagLst>
</file>

<file path=ppt/tags/tag34.xml><?xml version="1.0" encoding="utf-8"?>
<p:tagLst xmlns:p="http://schemas.openxmlformats.org/presentationml/2006/main">
  <p:tag name="KSO_WM_DIAGRAM_VIRTUALLY_FRAME" val="{&quot;height&quot;:267.57299212598423,&quot;left&quot;:35.8251968503937,&quot;top&quot;:104.45685039370078,&quot;width&quot;:888.3496062992126}"/>
  <p:tag name="KSO_WM_BEAUTIFY_FLAG" val=""/>
</p:tagLst>
</file>

<file path=ppt/tags/tag35.xml><?xml version="1.0" encoding="utf-8"?>
<p:tagLst xmlns:p="http://schemas.openxmlformats.org/presentationml/2006/main">
  <p:tag name="KSO_WM_DIAGRAM_VIRTUALLY_FRAME" val="{&quot;height&quot;:267.57299212598423,&quot;left&quot;:35.8251968503937,&quot;top&quot;:104.45685039370078,&quot;width&quot;:888.3496062992126}"/>
  <p:tag name="KSO_WM_BEAUTIFY_FLAG" val=""/>
</p:tagLst>
</file>

<file path=ppt/tags/tag36.xml><?xml version="1.0" encoding="utf-8"?>
<p:tagLst xmlns:p="http://schemas.openxmlformats.org/presentationml/2006/main">
  <p:tag name="KSO_WM_DIAGRAM_VIRTUALLY_FRAME" val="{&quot;height&quot;:267.57299212598423,&quot;left&quot;:35.8251968503937,&quot;top&quot;:104.45685039370078,&quot;width&quot;:888.3496062992126}"/>
  <p:tag name="KSO_WM_BEAUTIFY_FLAG" val=""/>
</p:tagLst>
</file>

<file path=ppt/tags/tag37.xml><?xml version="1.0" encoding="utf-8"?>
<p:tagLst xmlns:p="http://schemas.openxmlformats.org/presentationml/2006/main">
  <p:tag name="KSO_WM_DIAGRAM_VIRTUALLY_FRAME" val="{&quot;height&quot;:267.57299212598423,&quot;left&quot;:35.8251968503937,&quot;top&quot;:104.45685039370078,&quot;width&quot;:888.3496062992126}"/>
  <p:tag name="KSO_WM_BEAUTIFY_FLAG" val=""/>
</p:tagLst>
</file>

<file path=ppt/tags/tag38.xml><?xml version="1.0" encoding="utf-8"?>
<p:tagLst xmlns:p="http://schemas.openxmlformats.org/presentationml/2006/main">
  <p:tag name="KSO_WM_DIAGRAM_VIRTUALLY_FRAME" val="{&quot;height&quot;:423.65,&quot;left&quot;:39.05,&quot;top&quot;:81.6,&quot;width&quot;:884.85}"/>
</p:tagLst>
</file>

<file path=ppt/tags/tag39.xml><?xml version="1.0" encoding="utf-8"?>
<p:tagLst xmlns:p="http://schemas.openxmlformats.org/presentationml/2006/main">
  <p:tag name="KSO_WM_DIAGRAM_VIRTUALLY_FRAME" val="{&quot;height&quot;:423.65,&quot;left&quot;:39.05,&quot;top&quot;:81.6,&quot;width&quot;:884.85}"/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54_1*i*1"/>
  <p:tag name="KSO_WM_TEMPLATE_CATEGORY" val="custom"/>
  <p:tag name="KSO_WM_TEMPLATE_INDEX" val="20238554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PIC_EFFECT" val="1"/>
</p:tagLst>
</file>

<file path=ppt/tags/tag40.xml><?xml version="1.0" encoding="utf-8"?>
<p:tagLst xmlns:p="http://schemas.openxmlformats.org/presentationml/2006/main">
  <p:tag name="KSO_WM_DIAGRAM_VIRTUALLY_FRAME" val="{&quot;height&quot;:423.65,&quot;left&quot;:39.05,&quot;top&quot;:81.6,&quot;width&quot;:884.85}"/>
  <p:tag name="KSO_WM_BEAUTIFY_FLAG" val=""/>
</p:tagLst>
</file>

<file path=ppt/tags/tag41.xml><?xml version="1.0" encoding="utf-8"?>
<p:tagLst xmlns:p="http://schemas.openxmlformats.org/presentationml/2006/main">
  <p:tag name="KSO_WM_DIAGRAM_VIRTUALLY_FRAME" val="{&quot;height&quot;:423.65,&quot;left&quot;:39.05,&quot;top&quot;:81.6,&quot;width&quot;:884.85}"/>
</p:tagLst>
</file>

<file path=ppt/tags/tag42.xml><?xml version="1.0" encoding="utf-8"?>
<p:tagLst xmlns:p="http://schemas.openxmlformats.org/presentationml/2006/main">
  <p:tag name="KSO_WM_DIAGRAM_VIRTUALLY_FRAME" val="{&quot;height&quot;:423.65,&quot;left&quot;:39.05,&quot;top&quot;:81.6,&quot;width&quot;:884.85}"/>
  <p:tag name="KSO_WM_BEAUTIFY_FLAG" val=""/>
</p:tagLst>
</file>

<file path=ppt/tags/tag43.xml><?xml version="1.0" encoding="utf-8"?>
<p:tagLst xmlns:p="http://schemas.openxmlformats.org/presentationml/2006/main">
  <p:tag name="KSO_WM_DIAGRAM_VIRTUALLY_FRAME" val="{&quot;height&quot;:423.65,&quot;left&quot;:39.05,&quot;top&quot;:81.6,&quot;width&quot;:884.85}"/>
  <p:tag name="KSO_WM_BEAUTIFY_FLAG" val=""/>
</p:tagLst>
</file>

<file path=ppt/tags/tag44.xml><?xml version="1.0" encoding="utf-8"?>
<p:tagLst xmlns:p="http://schemas.openxmlformats.org/presentationml/2006/main">
  <p:tag name="KSO_WM_DIAGRAM_VIRTUALLY_FRAME" val="{&quot;height&quot;:423.65,&quot;left&quot;:39.05,&quot;top&quot;:81.6,&quot;width&quot;:884.85}"/>
</p:tagLst>
</file>

<file path=ppt/tags/tag45.xml><?xml version="1.0" encoding="utf-8"?>
<p:tagLst xmlns:p="http://schemas.openxmlformats.org/presentationml/2006/main">
  <p:tag name="KSO_WM_DIAGRAM_VIRTUALLY_FRAME" val="{&quot;height&quot;:423.65,&quot;left&quot;:39.05,&quot;top&quot;:81.6,&quot;width&quot;:884.85}"/>
  <p:tag name="KSO_WM_BEAUTIFY_FLAG" val=""/>
</p:tagLst>
</file>

<file path=ppt/tags/tag46.xml><?xml version="1.0" encoding="utf-8"?>
<p:tagLst xmlns:p="http://schemas.openxmlformats.org/presentationml/2006/main">
  <p:tag name="KSO_WM_DIAGRAM_VIRTUALLY_FRAME" val="{&quot;height&quot;:423.65,&quot;left&quot;:39.05,&quot;top&quot;:81.6,&quot;width&quot;:884.85}"/>
  <p:tag name="KSO_WM_BEAUTIFY_FLAG" val=""/>
</p:tagLst>
</file>

<file path=ppt/tags/tag47.xml><?xml version="1.0" encoding="utf-8"?>
<p:tagLst xmlns:p="http://schemas.openxmlformats.org/presentationml/2006/main">
  <p:tag name="KSO_WM_DIAGRAM_VIRTUALLY_FRAME" val="{&quot;height&quot;:423.65,&quot;left&quot;:39.05,&quot;top&quot;:81.6,&quot;width&quot;:884.85}"/>
</p:tagLst>
</file>

<file path=ppt/tags/tag48.xml><?xml version="1.0" encoding="utf-8"?>
<p:tagLst xmlns:p="http://schemas.openxmlformats.org/presentationml/2006/main">
  <p:tag name="KSO_WM_DIAGRAM_VIRTUALLY_FRAME" val="{&quot;height&quot;:423.65,&quot;left&quot;:39.05,&quot;top&quot;:81.6,&quot;width&quot;:884.85}"/>
  <p:tag name="KSO_WM_BEAUTIFY_FLAG" val=""/>
</p:tagLst>
</file>

<file path=ppt/tags/tag49.xml><?xml version="1.0" encoding="utf-8"?>
<p:tagLst xmlns:p="http://schemas.openxmlformats.org/presentationml/2006/main">
  <p:tag name="KSO_WM_DIAGRAM_VIRTUALLY_FRAME" val="{&quot;height&quot;:423.65,&quot;left&quot;:39.05,&quot;top&quot;:81.6,&quot;width&quot;:884.85}"/>
  <p:tag name="KSO_WM_BEAUTIFY_FLAG" val=""/>
</p:tagLst>
</file>

<file path=ppt/tags/tag5.xml><?xml version="1.0" encoding="utf-8"?>
<p:tagLst xmlns:p="http://schemas.openxmlformats.org/presentationml/2006/main">
  <p:tag name="KSO_WM_UNIT_VALUE" val="1233*87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54_1*d*1"/>
  <p:tag name="KSO_WM_TEMPLATE_CATEGORY" val="custom"/>
  <p:tag name="KSO_WM_TEMPLATE_INDEX" val="20238554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SHADOW_SCHEMECOLOR_INDEX" val="13"/>
  <p:tag name="KSO_WM_UNIT_USESOURCEFORMAT_APPLY" val="1"/>
  <p:tag name="KSO_WM_UNIT_PIC_EFFECT" val="1"/>
</p:tagLst>
</file>

<file path=ppt/tags/tag50.xml><?xml version="1.0" encoding="utf-8"?>
<p:tagLst xmlns:p="http://schemas.openxmlformats.org/presentationml/2006/main">
  <p:tag name="KSO_WM_DIAGRAM_VIRTUALLY_FRAME" val="{&quot;height&quot;:423.65,&quot;left&quot;:39.05,&quot;top&quot;:81.6,&quot;width&quot;:884.85}"/>
</p:tagLst>
</file>

<file path=ppt/tags/tag51.xml><?xml version="1.0" encoding="utf-8"?>
<p:tagLst xmlns:p="http://schemas.openxmlformats.org/presentationml/2006/main">
  <p:tag name="KSO_WM_DIAGRAM_VIRTUALLY_FRAME" val="{&quot;height&quot;:423.65,&quot;left&quot;:39.05,&quot;top&quot;:81.6,&quot;width&quot;:884.85}"/>
  <p:tag name="KSO_WM_BEAUTIFY_FLAG" val=""/>
</p:tagLst>
</file>

<file path=ppt/tags/tag52.xml><?xml version="1.0" encoding="utf-8"?>
<p:tagLst xmlns:p="http://schemas.openxmlformats.org/presentationml/2006/main">
  <p:tag name="KSO_WM_DIAGRAM_VIRTUALLY_FRAME" val="{&quot;height&quot;:423.65,&quot;left&quot;:39.05,&quot;top&quot;:81.6,&quot;width&quot;:884.85}"/>
  <p:tag name="KSO_WM_BEAUTIFY_FLAG" val=""/>
</p:tagLst>
</file>

<file path=ppt/tags/tag53.xml><?xml version="1.0" encoding="utf-8"?>
<p:tagLst xmlns:p="http://schemas.openxmlformats.org/presentationml/2006/main">
  <p:tag name="KSO_WM_DIAGRAM_VIRTUALLY_FRAME" val="{&quot;height&quot;:423.65,&quot;left&quot;:39.05,&quot;top&quot;:81.6,&quot;width&quot;:884.85}"/>
</p:tagLst>
</file>

<file path=ppt/tags/tag54.xml><?xml version="1.0" encoding="utf-8"?>
<p:tagLst xmlns:p="http://schemas.openxmlformats.org/presentationml/2006/main">
  <p:tag name="KSO_WM_DIAGRAM_VIRTUALLY_FRAME" val="{&quot;height&quot;:423.65,&quot;left&quot;:39.05,&quot;top&quot;:81.6,&quot;width&quot;:884.85}"/>
  <p:tag name="KSO_WM_BEAUTIFY_FLAG" val=""/>
</p:tagLst>
</file>

<file path=ppt/tags/tag55.xml><?xml version="1.0" encoding="utf-8"?>
<p:tagLst xmlns:p="http://schemas.openxmlformats.org/presentationml/2006/main">
  <p:tag name="KSO_WM_DIAGRAM_VIRTUALLY_FRAME" val="{&quot;height&quot;:423.65,&quot;left&quot;:39.05,&quot;top&quot;:81.6,&quot;width&quot;:884.85}"/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TABLE_ENDDRAG_ORIGIN_RECT" val="419*372"/>
  <p:tag name="TABLE_ENDDRAG_RECT" val="8*69*419*372"/>
</p:tagLst>
</file>

<file path=ppt/tags/tag58.xml><?xml version="1.0" encoding="utf-8"?>
<p:tagLst xmlns:p="http://schemas.openxmlformats.org/presentationml/2006/main">
  <p:tag name="TABLE_ENDDRAG_ORIGIN_RECT" val="426*405"/>
  <p:tag name="TABLE_ENDDRAG_RECT" val="480*80*426*405"/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TABLE_ENDDRAG_ORIGIN_RECT" val="824*408"/>
  <p:tag name="TABLE_ENDDRAG_RECT" val="83*107*824*408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TABLE_ENDDRAG_ORIGIN_RECT" val="829*306"/>
  <p:tag name="TABLE_ENDDRAG_RECT" val="75*136*829*306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TABLE_ENDDRAG_ORIGIN_RECT" val="823*270"/>
  <p:tag name="TABLE_ENDDRAG_RECT" val="75*136*824*270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TABLE_ENDDRAG_ORIGIN_RECT" val="823*270"/>
  <p:tag name="TABLE_ENDDRAG_RECT" val="75*136*824*270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RESOURCE_RECORD_KEY" val="{&quot;29&quot;:[20426261,20426286,20426279,20740302,20742495]}"/>
  <p:tag name="COMMONDATA" val="eyJjb3VudCI6NCwiaGRpZCI6IjEzYjI0MWE4MmNjNzA0NGQzMDk3ZDU3ODQwYjQzODFkIiwidXNlckNvdW50IjoxfQ==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479.55,&quot;left&quot;:561.65,&quot;top&quot;:49.5,&quot;width&quot;:419.9}"/>
</p:tagLst>
</file>

<file path=ppt/tags/tag8.xml><?xml version="1.0" encoding="utf-8"?>
<p:tagLst xmlns:p="http://schemas.openxmlformats.org/presentationml/2006/main">
  <p:tag name="KSO_WM_BEAUTIFY_FLAG" val=""/>
  <p:tag name="KSO_WM_DIAGRAM_VIRTUALLY_FRAME" val="{&quot;height&quot;:479.55,&quot;left&quot;:561.65,&quot;top&quot;:49.5,&quot;width&quot;:419.9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479.55,&quot;left&quot;:561.65,&quot;top&quot;:49.5,&quot;width&quot;:419.9}"/>
</p:tagLst>
</file>

<file path=ppt/theme/theme1.xml><?xml version="1.0" encoding="utf-8"?>
<a:theme xmlns:a="http://schemas.openxmlformats.org/drawingml/2006/main" name="回顾">
  <a:themeElements>
    <a:clrScheme name="回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4468</Words>
  <Application>WPS 演示</Application>
  <PresentationFormat>宽屏</PresentationFormat>
  <Paragraphs>605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阿里巴巴普惠体 B</vt:lpstr>
      <vt:lpstr>Wingdings</vt:lpstr>
      <vt:lpstr>阿里巴巴普惠体</vt:lpstr>
      <vt:lpstr>华文细黑</vt:lpstr>
      <vt:lpstr>华文新魏</vt:lpstr>
      <vt:lpstr>等线</vt:lpstr>
      <vt:lpstr>阿里巴巴普惠体 Heavy</vt:lpstr>
      <vt:lpstr>Times New Roman</vt:lpstr>
      <vt:lpstr>Times New Roman</vt:lpstr>
      <vt:lpstr>微软雅黑</vt:lpstr>
      <vt:lpstr>华文楷体</vt:lpstr>
      <vt:lpstr>楷体</vt:lpstr>
      <vt:lpstr>Arial Unicode MS</vt:lpstr>
      <vt:lpstr>Calibri Light</vt:lpstr>
      <vt:lpstr>回顾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の豆</cp:lastModifiedBy>
  <cp:revision>81</cp:revision>
  <dcterms:created xsi:type="dcterms:W3CDTF">2024-05-21T06:46:00Z</dcterms:created>
  <dcterms:modified xsi:type="dcterms:W3CDTF">2026-01-27T10:25:00Z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KSOTemplateUUID">
    <vt:lpwstr>v1.0_mb_Bw/FhAz9qEHfGB1NhkvxvQ==</vt:lpwstr>
  </property>
  <property fmtid="{D5CDD505-2E9C-101B-9397-08002B2CF9AE}" pid="4" name="ICV">
    <vt:lpwstr>BC04D0C05B624CC38FA73DEDBCD1FBE7_13</vt:lpwstr>
  </property>
</Properties>
</file>